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1"/>
  </p:sldMasterIdLst>
  <p:notesMasterIdLst>
    <p:notesMasterId r:id="rId27"/>
  </p:notesMasterIdLst>
  <p:handoutMasterIdLst>
    <p:handoutMasterId r:id="rId28"/>
  </p:handoutMasterIdLst>
  <p:sldIdLst>
    <p:sldId id="373" r:id="rId2"/>
    <p:sldId id="348" r:id="rId3"/>
    <p:sldId id="375" r:id="rId4"/>
    <p:sldId id="405" r:id="rId5"/>
    <p:sldId id="374" r:id="rId6"/>
    <p:sldId id="400" r:id="rId7"/>
    <p:sldId id="401" r:id="rId8"/>
    <p:sldId id="402" r:id="rId9"/>
    <p:sldId id="403" r:id="rId10"/>
    <p:sldId id="404" r:id="rId11"/>
    <p:sldId id="406" r:id="rId12"/>
    <p:sldId id="408" r:id="rId13"/>
    <p:sldId id="409" r:id="rId14"/>
    <p:sldId id="410" r:id="rId15"/>
    <p:sldId id="377" r:id="rId16"/>
    <p:sldId id="384" r:id="rId17"/>
    <p:sldId id="386" r:id="rId18"/>
    <p:sldId id="380" r:id="rId19"/>
    <p:sldId id="390" r:id="rId20"/>
    <p:sldId id="382" r:id="rId21"/>
    <p:sldId id="383" r:id="rId22"/>
    <p:sldId id="387" r:id="rId23"/>
    <p:sldId id="411" r:id="rId24"/>
    <p:sldId id="412" r:id="rId25"/>
    <p:sldId id="399" r:id="rId26"/>
  </p:sldIdLst>
  <p:sldSz cx="9144000" cy="5143500" type="screen16x9"/>
  <p:notesSz cx="6797675" cy="9926638"/>
  <p:custDataLst>
    <p:tags r:id="rId29"/>
  </p:custDataLst>
  <p:defaultTextStyle>
    <a:defPPr>
      <a:defRPr lang="de-DE"/>
    </a:defPPr>
    <a:lvl1pPr algn="l" defTabSz="865181" rtl="0" fontAlgn="base">
      <a:spcBef>
        <a:spcPct val="0"/>
      </a:spcBef>
      <a:spcAft>
        <a:spcPct val="0"/>
      </a:spcAft>
      <a:defRPr sz="1700" kern="1200">
        <a:solidFill>
          <a:schemeClr val="tx1"/>
        </a:solidFill>
        <a:latin typeface="Arial" charset="0"/>
        <a:ea typeface="+mn-ea"/>
        <a:cs typeface="+mn-cs"/>
      </a:defRPr>
    </a:lvl1pPr>
    <a:lvl2pPr marL="431947" indent="-61707" algn="l" defTabSz="865181" rtl="0" fontAlgn="base">
      <a:spcBef>
        <a:spcPct val="0"/>
      </a:spcBef>
      <a:spcAft>
        <a:spcPct val="0"/>
      </a:spcAft>
      <a:defRPr sz="1700" kern="1200">
        <a:solidFill>
          <a:schemeClr val="tx1"/>
        </a:solidFill>
        <a:latin typeface="Arial" charset="0"/>
        <a:ea typeface="+mn-ea"/>
        <a:cs typeface="+mn-cs"/>
      </a:defRPr>
    </a:lvl2pPr>
    <a:lvl3pPr marL="865181" indent="-124699" algn="l" defTabSz="865181" rtl="0" fontAlgn="base">
      <a:spcBef>
        <a:spcPct val="0"/>
      </a:spcBef>
      <a:spcAft>
        <a:spcPct val="0"/>
      </a:spcAft>
      <a:defRPr sz="1700" kern="1200">
        <a:solidFill>
          <a:schemeClr val="tx1"/>
        </a:solidFill>
        <a:latin typeface="Arial" charset="0"/>
        <a:ea typeface="+mn-ea"/>
        <a:cs typeface="+mn-cs"/>
      </a:defRPr>
    </a:lvl3pPr>
    <a:lvl4pPr marL="1298413" indent="-187691" algn="l" defTabSz="865181" rtl="0" fontAlgn="base">
      <a:spcBef>
        <a:spcPct val="0"/>
      </a:spcBef>
      <a:spcAft>
        <a:spcPct val="0"/>
      </a:spcAft>
      <a:defRPr sz="1700" kern="1200">
        <a:solidFill>
          <a:schemeClr val="tx1"/>
        </a:solidFill>
        <a:latin typeface="Arial" charset="0"/>
        <a:ea typeface="+mn-ea"/>
        <a:cs typeface="+mn-cs"/>
      </a:defRPr>
    </a:lvl4pPr>
    <a:lvl5pPr marL="1731646" indent="-250684" algn="l" defTabSz="865181" rtl="0" fontAlgn="base">
      <a:spcBef>
        <a:spcPct val="0"/>
      </a:spcBef>
      <a:spcAft>
        <a:spcPct val="0"/>
      </a:spcAft>
      <a:defRPr sz="1700" kern="1200">
        <a:solidFill>
          <a:schemeClr val="tx1"/>
        </a:solidFill>
        <a:latin typeface="Arial" charset="0"/>
        <a:ea typeface="+mn-ea"/>
        <a:cs typeface="+mn-cs"/>
      </a:defRPr>
    </a:lvl5pPr>
    <a:lvl6pPr marL="1851203" algn="l" defTabSz="740481" rtl="0" eaLnBrk="1" latinLnBrk="0" hangingPunct="1">
      <a:defRPr sz="1700" kern="1200">
        <a:solidFill>
          <a:schemeClr val="tx1"/>
        </a:solidFill>
        <a:latin typeface="Arial" charset="0"/>
        <a:ea typeface="+mn-ea"/>
        <a:cs typeface="+mn-cs"/>
      </a:defRPr>
    </a:lvl6pPr>
    <a:lvl7pPr marL="2221443" algn="l" defTabSz="740481" rtl="0" eaLnBrk="1" latinLnBrk="0" hangingPunct="1">
      <a:defRPr sz="1700" kern="1200">
        <a:solidFill>
          <a:schemeClr val="tx1"/>
        </a:solidFill>
        <a:latin typeface="Arial" charset="0"/>
        <a:ea typeface="+mn-ea"/>
        <a:cs typeface="+mn-cs"/>
      </a:defRPr>
    </a:lvl7pPr>
    <a:lvl8pPr marL="2591684" algn="l" defTabSz="740481" rtl="0" eaLnBrk="1" latinLnBrk="0" hangingPunct="1">
      <a:defRPr sz="1700" kern="1200">
        <a:solidFill>
          <a:schemeClr val="tx1"/>
        </a:solidFill>
        <a:latin typeface="Arial" charset="0"/>
        <a:ea typeface="+mn-ea"/>
        <a:cs typeface="+mn-cs"/>
      </a:defRPr>
    </a:lvl8pPr>
    <a:lvl9pPr marL="2961924" algn="l" defTabSz="740481" rtl="0" eaLnBrk="1" latinLnBrk="0" hangingPunct="1">
      <a:defRPr sz="1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6">
          <p15:clr>
            <a:srgbClr val="A4A3A4"/>
          </p15:clr>
        </p15:guide>
        <p15:guide id="2" orient="horz" pos="826">
          <p15:clr>
            <a:srgbClr val="A4A3A4"/>
          </p15:clr>
        </p15:guide>
        <p15:guide id="3" orient="horz" pos="2981">
          <p15:clr>
            <a:srgbClr val="A4A3A4"/>
          </p15:clr>
        </p15:guide>
        <p15:guide id="4" orient="horz" pos="3094" userDrawn="1">
          <p15:clr>
            <a:srgbClr val="A4A3A4"/>
          </p15:clr>
        </p15:guide>
        <p15:guide id="5" pos="4320">
          <p15:clr>
            <a:srgbClr val="A4A3A4"/>
          </p15:clr>
        </p15:guide>
        <p15:guide id="6" pos="5554">
          <p15:clr>
            <a:srgbClr val="A4A3A4"/>
          </p15:clr>
        </p15:guide>
        <p15:guide id="7" pos="206">
          <p15:clr>
            <a:srgbClr val="A4A3A4"/>
          </p15:clr>
        </p15:guide>
        <p15:guide id="8"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elyn Müller" initials="EM" lastIdx="2" clrIdx="0">
    <p:extLst>
      <p:ext uri="{19B8F6BF-5375-455C-9EA6-DF929625EA0E}">
        <p15:presenceInfo xmlns:p15="http://schemas.microsoft.com/office/powerpoint/2012/main" userId="S::muelleree@nurembergacademy.onmicrosoft.com::3582b359-1c8a-4286-8837-753fd9306d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1D6"/>
    <a:srgbClr val="E1D8CC"/>
    <a:srgbClr val="A49E95"/>
    <a:srgbClr val="55ADEE"/>
    <a:srgbClr val="09ADE7"/>
    <a:srgbClr val="05BFEB"/>
    <a:srgbClr val="12A9DE"/>
    <a:srgbClr val="0963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38" autoAdjust="0"/>
    <p:restoredTop sz="94503" autoAdjust="0"/>
  </p:normalViewPr>
  <p:slideViewPr>
    <p:cSldViewPr showGuides="1">
      <p:cViewPr>
        <p:scale>
          <a:sx n="137" d="100"/>
          <a:sy n="137" d="100"/>
        </p:scale>
        <p:origin x="1112" y="304"/>
      </p:cViewPr>
      <p:guideLst>
        <p:guide orient="horz" pos="486"/>
        <p:guide orient="horz" pos="826"/>
        <p:guide orient="horz" pos="2981"/>
        <p:guide orient="horz" pos="3094"/>
        <p:guide pos="4320"/>
        <p:guide pos="5554"/>
        <p:guide pos="206"/>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howGuides="1">
      <p:cViewPr varScale="1">
        <p:scale>
          <a:sx n="60" d="100"/>
          <a:sy n="60" d="100"/>
        </p:scale>
        <p:origin x="3274" y="48"/>
      </p:cViewPr>
      <p:guideLst>
        <p:guide orient="horz" pos="3127"/>
        <p:guide pos="2141"/>
      </p:guideLst>
    </p:cSldViewPr>
  </p:notesViewPr>
  <p:gridSpacing cx="180023" cy="18002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lineChart>
        <c:grouping val="standard"/>
        <c:varyColors val="0"/>
        <c:ser>
          <c:idx val="0"/>
          <c:order val="0"/>
          <c:tx>
            <c:strRef>
              <c:f>Tabelle1!$B$1</c:f>
              <c:strCache>
                <c:ptCount val="1"/>
                <c:pt idx="0">
                  <c:v>Armenians</c:v>
                </c:pt>
              </c:strCache>
            </c:strRef>
          </c:tx>
          <c:spPr>
            <a:ln w="28575" cap="rnd">
              <a:solidFill>
                <a:schemeClr val="dk1">
                  <a:tint val="88500"/>
                </a:schemeClr>
              </a:solidFill>
              <a:round/>
            </a:ln>
            <a:effectLst/>
          </c:spPr>
          <c:marker>
            <c:symbol val="circle"/>
            <c:size val="5"/>
            <c:spPr>
              <a:solidFill>
                <a:schemeClr val="dk1">
                  <a:tint val="88500"/>
                </a:schemeClr>
              </a:solidFill>
              <a:ln w="9525">
                <a:solidFill>
                  <a:schemeClr val="dk1">
                    <a:tint val="88500"/>
                  </a:schemeClr>
                </a:solidFill>
              </a:ln>
              <a:effectLst/>
            </c:spPr>
          </c:marker>
          <c:cat>
            <c:numRef>
              <c:f>Tabelle1!$A$2:$A$4</c:f>
              <c:numCache>
                <c:formatCode>General</c:formatCode>
                <c:ptCount val="3"/>
                <c:pt idx="0">
                  <c:v>1920</c:v>
                </c:pt>
                <c:pt idx="1">
                  <c:v>1960</c:v>
                </c:pt>
                <c:pt idx="2">
                  <c:v>1980</c:v>
                </c:pt>
              </c:numCache>
            </c:numRef>
          </c:cat>
          <c:val>
            <c:numRef>
              <c:f>Tabelle1!$B$2:$B$4</c:f>
              <c:numCache>
                <c:formatCode>0%</c:formatCode>
                <c:ptCount val="3"/>
                <c:pt idx="0">
                  <c:v>0.95</c:v>
                </c:pt>
                <c:pt idx="1">
                  <c:v>0.84</c:v>
                </c:pt>
                <c:pt idx="2">
                  <c:v>0.76</c:v>
                </c:pt>
              </c:numCache>
            </c:numRef>
          </c:val>
          <c:smooth val="0"/>
          <c:extLst>
            <c:ext xmlns:c16="http://schemas.microsoft.com/office/drawing/2014/chart" uri="{C3380CC4-5D6E-409C-BE32-E72D297353CC}">
              <c16:uniqueId val="{00000000-573C-6E47-823A-90550C403414}"/>
            </c:ext>
          </c:extLst>
        </c:ser>
        <c:ser>
          <c:idx val="1"/>
          <c:order val="1"/>
          <c:tx>
            <c:strRef>
              <c:f>Tabelle1!$C$1</c:f>
              <c:strCache>
                <c:ptCount val="1"/>
                <c:pt idx="0">
                  <c:v>Azerbaijanis </c:v>
                </c:pt>
              </c:strCache>
            </c:strRef>
          </c:tx>
          <c:spPr>
            <a:ln w="28575" cap="rnd">
              <a:solidFill>
                <a:schemeClr val="dk1">
                  <a:tint val="55000"/>
                </a:schemeClr>
              </a:solidFill>
              <a:round/>
            </a:ln>
            <a:effectLst/>
          </c:spPr>
          <c:marker>
            <c:symbol val="circle"/>
            <c:size val="5"/>
            <c:spPr>
              <a:solidFill>
                <a:schemeClr val="dk1">
                  <a:tint val="55000"/>
                </a:schemeClr>
              </a:solidFill>
              <a:ln w="9525">
                <a:solidFill>
                  <a:schemeClr val="dk1">
                    <a:tint val="55000"/>
                  </a:schemeClr>
                </a:solidFill>
              </a:ln>
              <a:effectLst/>
            </c:spPr>
          </c:marker>
          <c:cat>
            <c:numRef>
              <c:f>Tabelle1!$A$2:$A$4</c:f>
              <c:numCache>
                <c:formatCode>General</c:formatCode>
                <c:ptCount val="3"/>
                <c:pt idx="0">
                  <c:v>1920</c:v>
                </c:pt>
                <c:pt idx="1">
                  <c:v>1960</c:v>
                </c:pt>
                <c:pt idx="2">
                  <c:v>1980</c:v>
                </c:pt>
              </c:numCache>
            </c:numRef>
          </c:cat>
          <c:val>
            <c:numRef>
              <c:f>Tabelle1!$C$2:$C$4</c:f>
              <c:numCache>
                <c:formatCode>0%</c:formatCode>
                <c:ptCount val="3"/>
                <c:pt idx="0">
                  <c:v>0.05</c:v>
                </c:pt>
                <c:pt idx="1">
                  <c:v>0.16</c:v>
                </c:pt>
                <c:pt idx="2">
                  <c:v>0.21</c:v>
                </c:pt>
              </c:numCache>
            </c:numRef>
          </c:val>
          <c:smooth val="0"/>
          <c:extLst>
            <c:ext xmlns:c16="http://schemas.microsoft.com/office/drawing/2014/chart" uri="{C3380CC4-5D6E-409C-BE32-E72D297353CC}">
              <c16:uniqueId val="{00000001-573C-6E47-823A-90550C403414}"/>
            </c:ext>
          </c:extLst>
        </c:ser>
        <c:dLbls>
          <c:showLegendKey val="0"/>
          <c:showVal val="0"/>
          <c:showCatName val="0"/>
          <c:showSerName val="0"/>
          <c:showPercent val="0"/>
          <c:showBubbleSize val="0"/>
        </c:dLbls>
        <c:marker val="1"/>
        <c:smooth val="0"/>
        <c:axId val="982894720"/>
        <c:axId val="983189280"/>
      </c:lineChart>
      <c:catAx>
        <c:axId val="982894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983189280"/>
        <c:crosses val="autoZero"/>
        <c:auto val="1"/>
        <c:lblAlgn val="ctr"/>
        <c:lblOffset val="100"/>
        <c:noMultiLvlLbl val="0"/>
      </c:catAx>
      <c:valAx>
        <c:axId val="983189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982894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ußzeilenplatzhalter 3"/>
          <p:cNvSpPr>
            <a:spLocks noGrp="1"/>
          </p:cNvSpPr>
          <p:nvPr>
            <p:ph type="ftr" sz="quarter" idx="2"/>
          </p:nvPr>
        </p:nvSpPr>
        <p:spPr>
          <a:xfrm>
            <a:off x="452437" y="9428163"/>
            <a:ext cx="5106676" cy="496887"/>
          </a:xfrm>
          <a:prstGeom prst="rect">
            <a:avLst/>
          </a:prstGeom>
        </p:spPr>
        <p:txBody>
          <a:bodyPr vert="horz" lIns="91440" tIns="45720" rIns="91440" bIns="45720" rtlCol="0" anchor="b"/>
          <a:lstStyle>
            <a:lvl1pPr algn="l" defTabSz="1069634" fontAlgn="auto">
              <a:spcBef>
                <a:spcPts val="0"/>
              </a:spcBef>
              <a:spcAft>
                <a:spcPts val="0"/>
              </a:spcAft>
              <a:defRPr sz="1200" smtClean="0">
                <a:latin typeface="+mn-lt"/>
              </a:defRPr>
            </a:lvl1pPr>
          </a:lstStyle>
          <a:p>
            <a:pPr>
              <a:defRPr/>
            </a:pPr>
            <a:r>
              <a:rPr lang="de-DE"/>
              <a:t>Dienststelle  |  Thema</a:t>
            </a:r>
          </a:p>
        </p:txBody>
      </p:sp>
      <p:sp>
        <p:nvSpPr>
          <p:cNvPr id="5" name="Foliennummernplatzhalter 4"/>
          <p:cNvSpPr>
            <a:spLocks noGrp="1"/>
          </p:cNvSpPr>
          <p:nvPr>
            <p:ph type="sldNum" sz="quarter" idx="3"/>
          </p:nvPr>
        </p:nvSpPr>
        <p:spPr>
          <a:xfrm>
            <a:off x="5559113" y="9428163"/>
            <a:ext cx="720092" cy="496887"/>
          </a:xfrm>
          <a:prstGeom prst="rect">
            <a:avLst/>
          </a:prstGeom>
        </p:spPr>
        <p:txBody>
          <a:bodyPr vert="horz" lIns="91440" tIns="45720" rIns="91440" bIns="45720" rtlCol="0" anchor="b"/>
          <a:lstStyle>
            <a:lvl1pPr algn="r" defTabSz="1069634" fontAlgn="auto">
              <a:spcBef>
                <a:spcPts val="0"/>
              </a:spcBef>
              <a:spcAft>
                <a:spcPts val="0"/>
              </a:spcAft>
              <a:defRPr sz="1200" smtClean="0">
                <a:latin typeface="+mn-lt"/>
              </a:defRPr>
            </a:lvl1pPr>
          </a:lstStyle>
          <a:p>
            <a:pPr>
              <a:defRPr/>
            </a:pPr>
            <a:fld id="{5329D2CB-E83F-4387-92C7-0A6510751530}" type="slidenum">
              <a:rPr lang="de-DE"/>
              <a:pPr>
                <a:defRPr/>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203200" y="461963"/>
            <a:ext cx="7204075" cy="4052887"/>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de-DE" noProof="0" dirty="0"/>
              <a:t>Textmasterformate durch Klicken bearbeiten</a:t>
            </a:r>
          </a:p>
          <a:p>
            <a:pPr lvl="1"/>
            <a:r>
              <a:rPr lang="de-DE" noProof="0" dirty="0"/>
              <a:t>Zweite Ebene</a:t>
            </a:r>
          </a:p>
        </p:txBody>
      </p:sp>
      <p:sp>
        <p:nvSpPr>
          <p:cNvPr id="6" name="Fußzeilenplatzhalter 5"/>
          <p:cNvSpPr>
            <a:spLocks noGrp="1"/>
          </p:cNvSpPr>
          <p:nvPr>
            <p:ph type="ftr" sz="quarter" idx="4"/>
          </p:nvPr>
        </p:nvSpPr>
        <p:spPr>
          <a:xfrm>
            <a:off x="632459" y="9428163"/>
            <a:ext cx="4926653" cy="496887"/>
          </a:xfrm>
          <a:prstGeom prst="rect">
            <a:avLst/>
          </a:prstGeom>
        </p:spPr>
        <p:txBody>
          <a:bodyPr vert="horz" lIns="91440" tIns="45720" rIns="91440" bIns="45720" rtlCol="0" anchor="b"/>
          <a:lstStyle>
            <a:lvl1pPr algn="l" defTabSz="1069634" fontAlgn="auto">
              <a:spcBef>
                <a:spcPts val="0"/>
              </a:spcBef>
              <a:spcAft>
                <a:spcPts val="0"/>
              </a:spcAft>
              <a:defRPr sz="1200" smtClean="0">
                <a:latin typeface="+mn-lt"/>
              </a:defRPr>
            </a:lvl1pPr>
          </a:lstStyle>
          <a:p>
            <a:pPr>
              <a:defRPr/>
            </a:pPr>
            <a:r>
              <a:rPr lang="de-DE"/>
              <a:t>Dienststelle  |  Thema</a:t>
            </a:r>
          </a:p>
        </p:txBody>
      </p:sp>
      <p:sp>
        <p:nvSpPr>
          <p:cNvPr id="7" name="Foliennummernplatzhalter 6"/>
          <p:cNvSpPr>
            <a:spLocks noGrp="1"/>
          </p:cNvSpPr>
          <p:nvPr>
            <p:ph type="sldNum" sz="quarter" idx="5"/>
          </p:nvPr>
        </p:nvSpPr>
        <p:spPr>
          <a:xfrm>
            <a:off x="5559112" y="9428163"/>
            <a:ext cx="606101" cy="496887"/>
          </a:xfrm>
          <a:prstGeom prst="rect">
            <a:avLst/>
          </a:prstGeom>
        </p:spPr>
        <p:txBody>
          <a:bodyPr vert="horz" lIns="91440" tIns="45720" rIns="91440" bIns="45720" rtlCol="0" anchor="b"/>
          <a:lstStyle>
            <a:lvl1pPr algn="r" defTabSz="1069634" fontAlgn="auto">
              <a:spcBef>
                <a:spcPts val="0"/>
              </a:spcBef>
              <a:spcAft>
                <a:spcPts val="0"/>
              </a:spcAft>
              <a:defRPr sz="1200" smtClean="0">
                <a:latin typeface="+mn-lt"/>
              </a:defRPr>
            </a:lvl1pPr>
          </a:lstStyle>
          <a:p>
            <a:pPr>
              <a:defRPr/>
            </a:pPr>
            <a:fld id="{10AD8EEE-1697-4AAA-AAD1-8062E8AEB00C}" type="slidenum">
              <a:rPr lang="de-DE"/>
              <a:pPr>
                <a:defRPr/>
              </a:pPr>
              <a:t>‹Nr.›</a:t>
            </a:fld>
            <a:endParaRPr lang="de-DE"/>
          </a:p>
        </p:txBody>
      </p:sp>
    </p:spTree>
  </p:cSld>
  <p:clrMap bg1="lt1" tx1="dk1" bg2="lt2" tx2="dk2" accent1="accent1" accent2="accent2" accent3="accent3" accent4="accent4" accent5="accent5" accent6="accent6" hlink="hlink" folHlink="folHlink"/>
  <p:hf hdr="0" dt="0"/>
  <p:notesStyle>
    <a:lvl1pPr algn="l" defTabSz="865181" rtl="0" fontAlgn="base">
      <a:spcBef>
        <a:spcPct val="30000"/>
      </a:spcBef>
      <a:spcAft>
        <a:spcPct val="0"/>
      </a:spcAft>
      <a:defRPr sz="1100" kern="1200">
        <a:solidFill>
          <a:schemeClr val="tx1"/>
        </a:solidFill>
        <a:latin typeface="+mn-lt"/>
        <a:ea typeface="+mn-ea"/>
        <a:cs typeface="+mn-cs"/>
      </a:defRPr>
    </a:lvl1pPr>
    <a:lvl2pPr marL="431947" algn="l" defTabSz="865181" rtl="0" fontAlgn="base">
      <a:spcBef>
        <a:spcPct val="30000"/>
      </a:spcBef>
      <a:spcAft>
        <a:spcPct val="0"/>
      </a:spcAft>
      <a:defRPr sz="1100" kern="1200">
        <a:solidFill>
          <a:schemeClr val="tx1"/>
        </a:solidFill>
        <a:latin typeface="+mn-lt"/>
        <a:ea typeface="+mn-ea"/>
        <a:cs typeface="+mn-cs"/>
      </a:defRPr>
    </a:lvl2pPr>
    <a:lvl3pPr marL="865181" algn="l" defTabSz="865181" rtl="0" fontAlgn="base">
      <a:spcBef>
        <a:spcPct val="30000"/>
      </a:spcBef>
      <a:spcAft>
        <a:spcPct val="0"/>
      </a:spcAft>
      <a:defRPr sz="1100" kern="1200">
        <a:solidFill>
          <a:schemeClr val="tx1"/>
        </a:solidFill>
        <a:latin typeface="+mn-lt"/>
        <a:ea typeface="+mn-ea"/>
        <a:cs typeface="+mn-cs"/>
      </a:defRPr>
    </a:lvl3pPr>
    <a:lvl4pPr marL="1298413" algn="l" defTabSz="865181" rtl="0" fontAlgn="base">
      <a:spcBef>
        <a:spcPct val="30000"/>
      </a:spcBef>
      <a:spcAft>
        <a:spcPct val="0"/>
      </a:spcAft>
      <a:defRPr sz="1100" kern="1200">
        <a:solidFill>
          <a:schemeClr val="tx1"/>
        </a:solidFill>
        <a:latin typeface="+mn-lt"/>
        <a:ea typeface="+mn-ea"/>
        <a:cs typeface="+mn-cs"/>
      </a:defRPr>
    </a:lvl4pPr>
    <a:lvl5pPr marL="1731646" algn="l" defTabSz="865181" rtl="0" fontAlgn="base">
      <a:spcBef>
        <a:spcPct val="30000"/>
      </a:spcBef>
      <a:spcAft>
        <a:spcPct val="0"/>
      </a:spcAft>
      <a:defRPr sz="1100" kern="1200">
        <a:solidFill>
          <a:schemeClr val="tx1"/>
        </a:solidFill>
        <a:latin typeface="+mn-lt"/>
        <a:ea typeface="+mn-ea"/>
        <a:cs typeface="+mn-cs"/>
      </a:defRPr>
    </a:lvl5pPr>
    <a:lvl6pPr marL="2165473" algn="l" defTabSz="866190" rtl="0" eaLnBrk="1" latinLnBrk="0" hangingPunct="1">
      <a:defRPr sz="1100" kern="1200">
        <a:solidFill>
          <a:schemeClr val="tx1"/>
        </a:solidFill>
        <a:latin typeface="+mn-lt"/>
        <a:ea typeface="+mn-ea"/>
        <a:cs typeface="+mn-cs"/>
      </a:defRPr>
    </a:lvl6pPr>
    <a:lvl7pPr marL="2598568" algn="l" defTabSz="866190" rtl="0" eaLnBrk="1" latinLnBrk="0" hangingPunct="1">
      <a:defRPr sz="1100" kern="1200">
        <a:solidFill>
          <a:schemeClr val="tx1"/>
        </a:solidFill>
        <a:latin typeface="+mn-lt"/>
        <a:ea typeface="+mn-ea"/>
        <a:cs typeface="+mn-cs"/>
      </a:defRPr>
    </a:lvl7pPr>
    <a:lvl8pPr marL="3031663" algn="l" defTabSz="866190" rtl="0" eaLnBrk="1" latinLnBrk="0" hangingPunct="1">
      <a:defRPr sz="1100" kern="1200">
        <a:solidFill>
          <a:schemeClr val="tx1"/>
        </a:solidFill>
        <a:latin typeface="+mn-lt"/>
        <a:ea typeface="+mn-ea"/>
        <a:cs typeface="+mn-cs"/>
      </a:defRPr>
    </a:lvl8pPr>
    <a:lvl9pPr marL="3464758" algn="l" defTabSz="866190"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C06D7-25F3-92CA-3A91-6DD5E236253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24BB50-8262-F372-D3CF-3E25D0FCE14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A718E4A-B8D0-A145-ACB1-991F2A1F65C6}"/>
              </a:ext>
            </a:extLst>
          </p:cNvPr>
          <p:cNvSpPr>
            <a:spLocks noGrp="1"/>
          </p:cNvSpPr>
          <p:nvPr>
            <p:ph type="body" idx="1"/>
          </p:nvPr>
        </p:nvSpPr>
        <p:spPr/>
        <p:txBody>
          <a:bodyPr/>
          <a:lstStyle/>
          <a:p>
            <a:endParaRPr lang="de-DE" dirty="0"/>
          </a:p>
        </p:txBody>
      </p:sp>
      <p:sp>
        <p:nvSpPr>
          <p:cNvPr id="4" name="Fußzeilenplatzhalter 3">
            <a:extLst>
              <a:ext uri="{FF2B5EF4-FFF2-40B4-BE49-F238E27FC236}">
                <a16:creationId xmlns:a16="http://schemas.microsoft.com/office/drawing/2014/main" id="{776D3A13-CDA0-3F0C-99B5-0931D78B21B9}"/>
              </a:ext>
            </a:extLst>
          </p:cNvPr>
          <p:cNvSpPr>
            <a:spLocks noGrp="1"/>
          </p:cNvSpPr>
          <p:nvPr>
            <p:ph type="ftr" sz="quarter" idx="4"/>
          </p:nvPr>
        </p:nvSpPr>
        <p:spPr/>
        <p:txBody>
          <a:bodyPr/>
          <a:lstStyle/>
          <a:p>
            <a:pPr>
              <a:defRPr/>
            </a:pPr>
            <a:r>
              <a:rPr lang="de-DE"/>
              <a:t>Dienststelle  |  Thema</a:t>
            </a:r>
          </a:p>
        </p:txBody>
      </p:sp>
      <p:sp>
        <p:nvSpPr>
          <p:cNvPr id="5" name="Foliennummernplatzhalter 4">
            <a:extLst>
              <a:ext uri="{FF2B5EF4-FFF2-40B4-BE49-F238E27FC236}">
                <a16:creationId xmlns:a16="http://schemas.microsoft.com/office/drawing/2014/main" id="{3D2E127B-A4B2-0BB2-43A6-770E374C5B25}"/>
              </a:ext>
            </a:extLst>
          </p:cNvPr>
          <p:cNvSpPr>
            <a:spLocks noGrp="1"/>
          </p:cNvSpPr>
          <p:nvPr>
            <p:ph type="sldNum" sz="quarter" idx="5"/>
          </p:nvPr>
        </p:nvSpPr>
        <p:spPr/>
        <p:txBody>
          <a:bodyPr/>
          <a:lstStyle/>
          <a:p>
            <a:pPr>
              <a:defRPr/>
            </a:pPr>
            <a:fld id="{10AD8EEE-1697-4AAA-AAD1-8062E8AEB00C}" type="slidenum">
              <a:rPr lang="de-DE" smtClean="0"/>
              <a:pPr>
                <a:defRPr/>
              </a:pPr>
              <a:t>1</a:t>
            </a:fld>
            <a:endParaRPr lang="de-DE"/>
          </a:p>
        </p:txBody>
      </p:sp>
    </p:spTree>
    <p:extLst>
      <p:ext uri="{BB962C8B-B14F-4D97-AF65-F5344CB8AC3E}">
        <p14:creationId xmlns:p14="http://schemas.microsoft.com/office/powerpoint/2010/main" val="1663233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11</a:t>
            </a:fld>
            <a:endParaRPr lang="de-DE"/>
          </a:p>
        </p:txBody>
      </p:sp>
    </p:spTree>
    <p:extLst>
      <p:ext uri="{BB962C8B-B14F-4D97-AF65-F5344CB8AC3E}">
        <p14:creationId xmlns:p14="http://schemas.microsoft.com/office/powerpoint/2010/main" val="1948031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12</a:t>
            </a:fld>
            <a:endParaRPr lang="de-DE"/>
          </a:p>
        </p:txBody>
      </p:sp>
    </p:spTree>
    <p:extLst>
      <p:ext uri="{BB962C8B-B14F-4D97-AF65-F5344CB8AC3E}">
        <p14:creationId xmlns:p14="http://schemas.microsoft.com/office/powerpoint/2010/main" val="3652500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13</a:t>
            </a:fld>
            <a:endParaRPr lang="de-DE"/>
          </a:p>
        </p:txBody>
      </p:sp>
    </p:spTree>
    <p:extLst>
      <p:ext uri="{BB962C8B-B14F-4D97-AF65-F5344CB8AC3E}">
        <p14:creationId xmlns:p14="http://schemas.microsoft.com/office/powerpoint/2010/main" val="1075481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14</a:t>
            </a:fld>
            <a:endParaRPr lang="de-DE"/>
          </a:p>
        </p:txBody>
      </p:sp>
    </p:spTree>
    <p:extLst>
      <p:ext uri="{BB962C8B-B14F-4D97-AF65-F5344CB8AC3E}">
        <p14:creationId xmlns:p14="http://schemas.microsoft.com/office/powerpoint/2010/main" val="4173747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15</a:t>
            </a:fld>
            <a:endParaRPr lang="de-DE"/>
          </a:p>
        </p:txBody>
      </p:sp>
    </p:spTree>
    <p:extLst>
      <p:ext uri="{BB962C8B-B14F-4D97-AF65-F5344CB8AC3E}">
        <p14:creationId xmlns:p14="http://schemas.microsoft.com/office/powerpoint/2010/main" val="2491976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16</a:t>
            </a:fld>
            <a:endParaRPr lang="de-DE"/>
          </a:p>
        </p:txBody>
      </p:sp>
    </p:spTree>
    <p:extLst>
      <p:ext uri="{BB962C8B-B14F-4D97-AF65-F5344CB8AC3E}">
        <p14:creationId xmlns:p14="http://schemas.microsoft.com/office/powerpoint/2010/main" val="3998407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17</a:t>
            </a:fld>
            <a:endParaRPr lang="de-DE"/>
          </a:p>
        </p:txBody>
      </p:sp>
    </p:spTree>
    <p:extLst>
      <p:ext uri="{BB962C8B-B14F-4D97-AF65-F5344CB8AC3E}">
        <p14:creationId xmlns:p14="http://schemas.microsoft.com/office/powerpoint/2010/main" val="34407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18</a:t>
            </a:fld>
            <a:endParaRPr lang="de-DE"/>
          </a:p>
        </p:txBody>
      </p:sp>
    </p:spTree>
    <p:extLst>
      <p:ext uri="{BB962C8B-B14F-4D97-AF65-F5344CB8AC3E}">
        <p14:creationId xmlns:p14="http://schemas.microsoft.com/office/powerpoint/2010/main" val="1048043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19</a:t>
            </a:fld>
            <a:endParaRPr lang="de-DE"/>
          </a:p>
        </p:txBody>
      </p:sp>
    </p:spTree>
    <p:extLst>
      <p:ext uri="{BB962C8B-B14F-4D97-AF65-F5344CB8AC3E}">
        <p14:creationId xmlns:p14="http://schemas.microsoft.com/office/powerpoint/2010/main" val="3339458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20</a:t>
            </a:fld>
            <a:endParaRPr lang="de-DE"/>
          </a:p>
        </p:txBody>
      </p:sp>
    </p:spTree>
    <p:extLst>
      <p:ext uri="{BB962C8B-B14F-4D97-AF65-F5344CB8AC3E}">
        <p14:creationId xmlns:p14="http://schemas.microsoft.com/office/powerpoint/2010/main" val="3874662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3</a:t>
            </a:fld>
            <a:endParaRPr lang="de-DE"/>
          </a:p>
        </p:txBody>
      </p:sp>
    </p:spTree>
    <p:extLst>
      <p:ext uri="{BB962C8B-B14F-4D97-AF65-F5344CB8AC3E}">
        <p14:creationId xmlns:p14="http://schemas.microsoft.com/office/powerpoint/2010/main" val="1119773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21</a:t>
            </a:fld>
            <a:endParaRPr lang="de-DE"/>
          </a:p>
        </p:txBody>
      </p:sp>
    </p:spTree>
    <p:extLst>
      <p:ext uri="{BB962C8B-B14F-4D97-AF65-F5344CB8AC3E}">
        <p14:creationId xmlns:p14="http://schemas.microsoft.com/office/powerpoint/2010/main" val="3159089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22</a:t>
            </a:fld>
            <a:endParaRPr lang="de-DE"/>
          </a:p>
        </p:txBody>
      </p:sp>
    </p:spTree>
    <p:extLst>
      <p:ext uri="{BB962C8B-B14F-4D97-AF65-F5344CB8AC3E}">
        <p14:creationId xmlns:p14="http://schemas.microsoft.com/office/powerpoint/2010/main" val="942878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23</a:t>
            </a:fld>
            <a:endParaRPr lang="de-DE"/>
          </a:p>
        </p:txBody>
      </p:sp>
    </p:spTree>
    <p:extLst>
      <p:ext uri="{BB962C8B-B14F-4D97-AF65-F5344CB8AC3E}">
        <p14:creationId xmlns:p14="http://schemas.microsoft.com/office/powerpoint/2010/main" val="1253999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24</a:t>
            </a:fld>
            <a:endParaRPr lang="de-DE"/>
          </a:p>
        </p:txBody>
      </p:sp>
    </p:spTree>
    <p:extLst>
      <p:ext uri="{BB962C8B-B14F-4D97-AF65-F5344CB8AC3E}">
        <p14:creationId xmlns:p14="http://schemas.microsoft.com/office/powerpoint/2010/main" val="1024703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25</a:t>
            </a:fld>
            <a:endParaRPr lang="de-DE"/>
          </a:p>
        </p:txBody>
      </p:sp>
    </p:spTree>
    <p:extLst>
      <p:ext uri="{BB962C8B-B14F-4D97-AF65-F5344CB8AC3E}">
        <p14:creationId xmlns:p14="http://schemas.microsoft.com/office/powerpoint/2010/main" val="710614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4</a:t>
            </a:fld>
            <a:endParaRPr lang="de-DE"/>
          </a:p>
        </p:txBody>
      </p:sp>
    </p:spTree>
    <p:extLst>
      <p:ext uri="{BB962C8B-B14F-4D97-AF65-F5344CB8AC3E}">
        <p14:creationId xmlns:p14="http://schemas.microsoft.com/office/powerpoint/2010/main" val="4160354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5</a:t>
            </a:fld>
            <a:endParaRPr lang="de-DE"/>
          </a:p>
        </p:txBody>
      </p:sp>
    </p:spTree>
    <p:extLst>
      <p:ext uri="{BB962C8B-B14F-4D97-AF65-F5344CB8AC3E}">
        <p14:creationId xmlns:p14="http://schemas.microsoft.com/office/powerpoint/2010/main" val="1104502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6</a:t>
            </a:fld>
            <a:endParaRPr lang="de-DE"/>
          </a:p>
        </p:txBody>
      </p:sp>
    </p:spTree>
    <p:extLst>
      <p:ext uri="{BB962C8B-B14F-4D97-AF65-F5344CB8AC3E}">
        <p14:creationId xmlns:p14="http://schemas.microsoft.com/office/powerpoint/2010/main" val="4120725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7</a:t>
            </a:fld>
            <a:endParaRPr lang="de-DE"/>
          </a:p>
        </p:txBody>
      </p:sp>
    </p:spTree>
    <p:extLst>
      <p:ext uri="{BB962C8B-B14F-4D97-AF65-F5344CB8AC3E}">
        <p14:creationId xmlns:p14="http://schemas.microsoft.com/office/powerpoint/2010/main" val="1568344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8</a:t>
            </a:fld>
            <a:endParaRPr lang="de-DE"/>
          </a:p>
        </p:txBody>
      </p:sp>
    </p:spTree>
    <p:extLst>
      <p:ext uri="{BB962C8B-B14F-4D97-AF65-F5344CB8AC3E}">
        <p14:creationId xmlns:p14="http://schemas.microsoft.com/office/powerpoint/2010/main" val="2709341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9</a:t>
            </a:fld>
            <a:endParaRPr lang="de-DE"/>
          </a:p>
        </p:txBody>
      </p:sp>
    </p:spTree>
    <p:extLst>
      <p:ext uri="{BB962C8B-B14F-4D97-AF65-F5344CB8AC3E}">
        <p14:creationId xmlns:p14="http://schemas.microsoft.com/office/powerpoint/2010/main" val="4214864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Footer Placeholder 3"/>
          <p:cNvSpPr>
            <a:spLocks noGrp="1"/>
          </p:cNvSpPr>
          <p:nvPr>
            <p:ph type="ftr" sz="quarter" idx="4"/>
          </p:nvPr>
        </p:nvSpPr>
        <p:spPr/>
        <p:txBody>
          <a:bodyPr/>
          <a:lstStyle/>
          <a:p>
            <a:pPr>
              <a:defRPr/>
            </a:pPr>
            <a:r>
              <a:rPr lang="de-DE"/>
              <a:t>Dienststelle  |  Thema</a:t>
            </a:r>
          </a:p>
        </p:txBody>
      </p:sp>
      <p:sp>
        <p:nvSpPr>
          <p:cNvPr id="5" name="Slide Number Placeholder 4"/>
          <p:cNvSpPr>
            <a:spLocks noGrp="1"/>
          </p:cNvSpPr>
          <p:nvPr>
            <p:ph type="sldNum" sz="quarter" idx="5"/>
          </p:nvPr>
        </p:nvSpPr>
        <p:spPr/>
        <p:txBody>
          <a:bodyPr/>
          <a:lstStyle/>
          <a:p>
            <a:pPr>
              <a:defRPr/>
            </a:pPr>
            <a:fld id="{10AD8EEE-1697-4AAA-AAD1-8062E8AEB00C}" type="slidenum">
              <a:rPr lang="de-DE" smtClean="0"/>
              <a:pPr>
                <a:defRPr/>
              </a:pPr>
              <a:t>10</a:t>
            </a:fld>
            <a:endParaRPr lang="de-DE"/>
          </a:p>
        </p:txBody>
      </p:sp>
    </p:spTree>
    <p:extLst>
      <p:ext uri="{BB962C8B-B14F-4D97-AF65-F5344CB8AC3E}">
        <p14:creationId xmlns:p14="http://schemas.microsoft.com/office/powerpoint/2010/main" val="2040441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ee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4EDF9-0E3F-47AC-B163-C25C57AAAE4E}"/>
              </a:ext>
            </a:extLst>
          </p:cNvPr>
          <p:cNvSpPr>
            <a:spLocks noGrp="1"/>
          </p:cNvSpPr>
          <p:nvPr>
            <p:ph type="title"/>
          </p:nvPr>
        </p:nvSpPr>
        <p:spPr>
          <a:xfrm>
            <a:off x="628650" y="274638"/>
            <a:ext cx="7886700" cy="993775"/>
          </a:xfrm>
          <a:prstGeom prst="rect">
            <a:avLst/>
          </a:prstGeom>
        </p:spPr>
        <p:txBody>
          <a:bodyPr/>
          <a:lstStyle>
            <a:lvl1pPr>
              <a:spcAft>
                <a:spcPts val="600"/>
              </a:spcAft>
              <a:defRPr/>
            </a:lvl1pPr>
          </a:lstStyle>
          <a:p>
            <a:r>
              <a:rPr lang="de-DE" dirty="0"/>
              <a:t>Mastertitelformat bearbeiten</a:t>
            </a:r>
            <a:endParaRPr lang="en-DE" dirty="0"/>
          </a:p>
        </p:txBody>
      </p:sp>
    </p:spTree>
    <p:extLst>
      <p:ext uri="{BB962C8B-B14F-4D97-AF65-F5344CB8AC3E}">
        <p14:creationId xmlns:p14="http://schemas.microsoft.com/office/powerpoint/2010/main" val="20538414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alpha val="40000"/>
          </a:schemeClr>
        </a:solidFill>
        <a:effectLst/>
      </p:bgPr>
    </p:bg>
    <p:spTree>
      <p:nvGrpSpPr>
        <p:cNvPr id="1" name=""/>
        <p:cNvGrpSpPr/>
        <p:nvPr/>
      </p:nvGrpSpPr>
      <p:grpSpPr>
        <a:xfrm>
          <a:off x="0" y="0"/>
          <a:ext cx="0" cy="0"/>
          <a:chOff x="0" y="0"/>
          <a:chExt cx="0" cy="0"/>
        </a:xfrm>
      </p:grpSpPr>
      <p:pic>
        <p:nvPicPr>
          <p:cNvPr id="14" name="Picture 2" descr="O:\Communications\Corporate Identity\Logo Aktuell\HD\Nuremberg_Academy_Logo_sw.png"/>
          <p:cNvPicPr>
            <a:picLocks noChangeAspect="1" noChangeArrowheads="1"/>
          </p:cNvPicPr>
          <p:nvPr userDrawn="1"/>
        </p:nvPicPr>
        <p:blipFill>
          <a:blip r:embed="rId3" cstate="print">
            <a:lum bright="40000"/>
          </a:blip>
          <a:srcRect/>
          <a:stretch>
            <a:fillRect/>
          </a:stretch>
        </p:blipFill>
        <p:spPr bwMode="auto">
          <a:xfrm>
            <a:off x="2" y="1"/>
            <a:ext cx="1871654" cy="807018"/>
          </a:xfrm>
          <a:prstGeom prst="rect">
            <a:avLst/>
          </a:prstGeom>
          <a:noFill/>
        </p:spPr>
      </p:pic>
      <p:pic>
        <p:nvPicPr>
          <p:cNvPr id="15" name="Picture 3" descr="O:\Communications\Corporate Identity\Logo Aktuell\HD\Nuremberg_Academy_Logo_sw.png"/>
          <p:cNvPicPr>
            <a:picLocks noChangeAspect="1" noChangeArrowheads="1"/>
          </p:cNvPicPr>
          <p:nvPr userDrawn="1"/>
        </p:nvPicPr>
        <p:blipFill>
          <a:blip r:embed="rId4" cstate="print">
            <a:lum bright="56000" contrast="-100000"/>
          </a:blip>
          <a:srcRect r="74138" b="36000"/>
          <a:stretch>
            <a:fillRect/>
          </a:stretch>
        </p:blipFill>
        <p:spPr bwMode="auto">
          <a:xfrm>
            <a:off x="7452368" y="3439273"/>
            <a:ext cx="1691632" cy="1704227"/>
          </a:xfrm>
          <a:prstGeom prst="rect">
            <a:avLst/>
          </a:prstGeom>
          <a:noFill/>
        </p:spPr>
      </p:pic>
    </p:spTree>
  </p:cSld>
  <p:clrMap bg1="lt1" tx1="dk1" bg2="lt2" tx2="dk2" accent1="accent1" accent2="accent2" accent3="accent3" accent4="accent4" accent5="accent5" accent6="accent6" hlink="hlink" folHlink="folHlink"/>
  <p:sldLayoutIdLst>
    <p:sldLayoutId id="2147483704" r:id="rId1"/>
  </p:sldLayoutIdLst>
  <p:hf hdr="0" dt="0"/>
  <p:txStyles>
    <p:titleStyle>
      <a:lvl1pPr algn="l" defTabSz="865181" rtl="0" eaLnBrk="1" fontAlgn="base" hangingPunct="1">
        <a:spcBef>
          <a:spcPct val="0"/>
        </a:spcBef>
        <a:spcAft>
          <a:spcPct val="0"/>
        </a:spcAft>
        <a:defRPr sz="2300" b="1" kern="1200">
          <a:solidFill>
            <a:schemeClr val="tx1"/>
          </a:solidFill>
          <a:latin typeface="Arial" pitchFamily="34" charset="0"/>
          <a:ea typeface="+mj-ea"/>
          <a:cs typeface="Arial" pitchFamily="34" charset="0"/>
        </a:defRPr>
      </a:lvl1pPr>
      <a:lvl2pPr algn="l" defTabSz="865181" rtl="0" eaLnBrk="1" fontAlgn="base" hangingPunct="1">
        <a:spcBef>
          <a:spcPct val="0"/>
        </a:spcBef>
        <a:spcAft>
          <a:spcPct val="0"/>
        </a:spcAft>
        <a:defRPr sz="2400" b="1">
          <a:solidFill>
            <a:schemeClr val="tx1"/>
          </a:solidFill>
          <a:latin typeface="Arial" charset="0"/>
          <a:cs typeface="Arial" charset="0"/>
        </a:defRPr>
      </a:lvl2pPr>
      <a:lvl3pPr algn="l" defTabSz="865181" rtl="0" eaLnBrk="1" fontAlgn="base" hangingPunct="1">
        <a:spcBef>
          <a:spcPct val="0"/>
        </a:spcBef>
        <a:spcAft>
          <a:spcPct val="0"/>
        </a:spcAft>
        <a:defRPr sz="2400" b="1">
          <a:solidFill>
            <a:schemeClr val="tx1"/>
          </a:solidFill>
          <a:latin typeface="Arial" charset="0"/>
          <a:cs typeface="Arial" charset="0"/>
        </a:defRPr>
      </a:lvl3pPr>
      <a:lvl4pPr algn="l" defTabSz="865181" rtl="0" eaLnBrk="1" fontAlgn="base" hangingPunct="1">
        <a:spcBef>
          <a:spcPct val="0"/>
        </a:spcBef>
        <a:spcAft>
          <a:spcPct val="0"/>
        </a:spcAft>
        <a:defRPr sz="2400" b="1">
          <a:solidFill>
            <a:schemeClr val="tx1"/>
          </a:solidFill>
          <a:latin typeface="Arial" charset="0"/>
          <a:cs typeface="Arial" charset="0"/>
        </a:defRPr>
      </a:lvl4pPr>
      <a:lvl5pPr algn="l" defTabSz="865181" rtl="0" eaLnBrk="1" fontAlgn="base" hangingPunct="1">
        <a:spcBef>
          <a:spcPct val="0"/>
        </a:spcBef>
        <a:spcAft>
          <a:spcPct val="0"/>
        </a:spcAft>
        <a:defRPr sz="2400" b="1">
          <a:solidFill>
            <a:schemeClr val="tx1"/>
          </a:solidFill>
          <a:latin typeface="Arial" charset="0"/>
          <a:cs typeface="Arial" charset="0"/>
        </a:defRPr>
      </a:lvl5pPr>
      <a:lvl6pPr marL="370241" algn="l" defTabSz="865181" rtl="0" eaLnBrk="1" fontAlgn="base" hangingPunct="1">
        <a:spcBef>
          <a:spcPct val="0"/>
        </a:spcBef>
        <a:spcAft>
          <a:spcPct val="0"/>
        </a:spcAft>
        <a:defRPr sz="2400" b="1">
          <a:solidFill>
            <a:schemeClr val="tx1"/>
          </a:solidFill>
          <a:latin typeface="Arial" charset="0"/>
          <a:cs typeface="Arial" charset="0"/>
        </a:defRPr>
      </a:lvl6pPr>
      <a:lvl7pPr marL="740481" algn="l" defTabSz="865181" rtl="0" eaLnBrk="1" fontAlgn="base" hangingPunct="1">
        <a:spcBef>
          <a:spcPct val="0"/>
        </a:spcBef>
        <a:spcAft>
          <a:spcPct val="0"/>
        </a:spcAft>
        <a:defRPr sz="2400" b="1">
          <a:solidFill>
            <a:schemeClr val="tx1"/>
          </a:solidFill>
          <a:latin typeface="Arial" charset="0"/>
          <a:cs typeface="Arial" charset="0"/>
        </a:defRPr>
      </a:lvl7pPr>
      <a:lvl8pPr marL="1110722" algn="l" defTabSz="865181" rtl="0" eaLnBrk="1" fontAlgn="base" hangingPunct="1">
        <a:spcBef>
          <a:spcPct val="0"/>
        </a:spcBef>
        <a:spcAft>
          <a:spcPct val="0"/>
        </a:spcAft>
        <a:defRPr sz="2400" b="1">
          <a:solidFill>
            <a:schemeClr val="tx1"/>
          </a:solidFill>
          <a:latin typeface="Arial" charset="0"/>
          <a:cs typeface="Arial" charset="0"/>
        </a:defRPr>
      </a:lvl8pPr>
      <a:lvl9pPr marL="1480962" algn="l" defTabSz="865181" rtl="0" eaLnBrk="1" fontAlgn="base" hangingPunct="1">
        <a:spcBef>
          <a:spcPct val="0"/>
        </a:spcBef>
        <a:spcAft>
          <a:spcPct val="0"/>
        </a:spcAft>
        <a:defRPr sz="2400" b="1">
          <a:solidFill>
            <a:schemeClr val="tx1"/>
          </a:solidFill>
          <a:latin typeface="Arial" charset="0"/>
          <a:cs typeface="Arial" charset="0"/>
        </a:defRPr>
      </a:lvl9pPr>
    </p:titleStyle>
    <p:bodyStyle>
      <a:lvl1pPr marL="213403" indent="-213403" algn="l" defTabSz="865181" rtl="0" eaLnBrk="1" fontAlgn="base" hangingPunct="1">
        <a:spcBef>
          <a:spcPct val="20000"/>
        </a:spcBef>
        <a:spcAft>
          <a:spcPct val="0"/>
        </a:spcAft>
        <a:buSzPct val="75000"/>
        <a:buFont typeface="Wingdings" pitchFamily="2" charset="2"/>
        <a:buChar char="§"/>
        <a:defRPr sz="1900" kern="1200">
          <a:solidFill>
            <a:schemeClr val="tx1"/>
          </a:solidFill>
          <a:latin typeface="Arial" pitchFamily="34" charset="0"/>
          <a:ea typeface="+mn-ea"/>
          <a:cs typeface="Arial" pitchFamily="34" charset="0"/>
        </a:defRPr>
      </a:lvl1pPr>
      <a:lvl2pPr marL="435804" indent="-222402" algn="l" defTabSz="865181" rtl="0" eaLnBrk="1" fontAlgn="base" hangingPunct="1">
        <a:spcBef>
          <a:spcPct val="20000"/>
        </a:spcBef>
        <a:spcAft>
          <a:spcPct val="0"/>
        </a:spcAft>
        <a:buSzPct val="75000"/>
        <a:buFont typeface="Arial" charset="0"/>
        <a:buChar char="»"/>
        <a:defRPr sz="1600" kern="1200">
          <a:solidFill>
            <a:schemeClr val="tx1"/>
          </a:solidFill>
          <a:latin typeface="Arial" pitchFamily="34" charset="0"/>
          <a:ea typeface="+mn-ea"/>
          <a:cs typeface="Arial" pitchFamily="34" charset="0"/>
        </a:defRPr>
      </a:lvl2pPr>
      <a:lvl3pPr marL="1082439" indent="-215974" algn="l" defTabSz="865181" rtl="0" eaLnBrk="1" fontAlgn="base" hangingPunct="1">
        <a:spcBef>
          <a:spcPct val="20000"/>
        </a:spcBef>
        <a:spcAft>
          <a:spcPct val="0"/>
        </a:spcAft>
        <a:buFont typeface="Arial" charset="0"/>
        <a:buChar char="•"/>
        <a:defRPr sz="2300" kern="1200">
          <a:solidFill>
            <a:schemeClr val="tx1"/>
          </a:solidFill>
          <a:latin typeface="+mn-lt"/>
          <a:ea typeface="+mn-ea"/>
          <a:cs typeface="Arial" charset="0"/>
        </a:defRPr>
      </a:lvl3pPr>
      <a:lvl4pPr marL="1515673" indent="-215974" algn="l" defTabSz="865181" rtl="0" eaLnBrk="1" fontAlgn="base" hangingPunct="1">
        <a:spcBef>
          <a:spcPct val="20000"/>
        </a:spcBef>
        <a:spcAft>
          <a:spcPct val="0"/>
        </a:spcAft>
        <a:buFont typeface="Arial" charset="0"/>
        <a:buChar char="–"/>
        <a:defRPr sz="1900" kern="1200">
          <a:solidFill>
            <a:schemeClr val="tx1"/>
          </a:solidFill>
          <a:latin typeface="+mn-lt"/>
          <a:ea typeface="+mn-ea"/>
          <a:cs typeface="Arial" charset="0"/>
        </a:defRPr>
      </a:lvl4pPr>
      <a:lvl5pPr marL="1948905" indent="-215974" algn="l" defTabSz="865181" rtl="0" eaLnBrk="1" fontAlgn="base" hangingPunct="1">
        <a:spcBef>
          <a:spcPct val="20000"/>
        </a:spcBef>
        <a:spcAft>
          <a:spcPct val="0"/>
        </a:spcAft>
        <a:buFont typeface="Arial" charset="0"/>
        <a:buChar char="»"/>
        <a:defRPr sz="1900" kern="1200">
          <a:solidFill>
            <a:schemeClr val="tx1"/>
          </a:solidFill>
          <a:latin typeface="+mn-lt"/>
          <a:ea typeface="+mn-ea"/>
          <a:cs typeface="Arial" charset="0"/>
        </a:defRPr>
      </a:lvl5pPr>
      <a:lvl6pPr marL="2382021" indent="-216547" algn="l" defTabSz="866190"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2815116" indent="-216547" algn="l" defTabSz="866190"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248210" indent="-216547" algn="l" defTabSz="866190"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681305" indent="-216547" algn="l" defTabSz="866190"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de-DE"/>
      </a:defPPr>
      <a:lvl1pPr marL="0" algn="l" defTabSz="866190" rtl="0" eaLnBrk="1" latinLnBrk="0" hangingPunct="1">
        <a:defRPr sz="1700" kern="1200">
          <a:solidFill>
            <a:schemeClr val="tx1"/>
          </a:solidFill>
          <a:latin typeface="+mn-lt"/>
          <a:ea typeface="+mn-ea"/>
          <a:cs typeface="+mn-cs"/>
        </a:defRPr>
      </a:lvl1pPr>
      <a:lvl2pPr marL="433095" algn="l" defTabSz="866190" rtl="0" eaLnBrk="1" latinLnBrk="0" hangingPunct="1">
        <a:defRPr sz="1700" kern="1200">
          <a:solidFill>
            <a:schemeClr val="tx1"/>
          </a:solidFill>
          <a:latin typeface="+mn-lt"/>
          <a:ea typeface="+mn-ea"/>
          <a:cs typeface="+mn-cs"/>
        </a:defRPr>
      </a:lvl2pPr>
      <a:lvl3pPr marL="866190" algn="l" defTabSz="866190" rtl="0" eaLnBrk="1" latinLnBrk="0" hangingPunct="1">
        <a:defRPr sz="1700" kern="1200">
          <a:solidFill>
            <a:schemeClr val="tx1"/>
          </a:solidFill>
          <a:latin typeface="+mn-lt"/>
          <a:ea typeface="+mn-ea"/>
          <a:cs typeface="+mn-cs"/>
        </a:defRPr>
      </a:lvl3pPr>
      <a:lvl4pPr marL="1299285" algn="l" defTabSz="866190" rtl="0" eaLnBrk="1" latinLnBrk="0" hangingPunct="1">
        <a:defRPr sz="1700" kern="1200">
          <a:solidFill>
            <a:schemeClr val="tx1"/>
          </a:solidFill>
          <a:latin typeface="+mn-lt"/>
          <a:ea typeface="+mn-ea"/>
          <a:cs typeface="+mn-cs"/>
        </a:defRPr>
      </a:lvl4pPr>
      <a:lvl5pPr marL="1732379" algn="l" defTabSz="866190" rtl="0" eaLnBrk="1" latinLnBrk="0" hangingPunct="1">
        <a:defRPr sz="1700" kern="1200">
          <a:solidFill>
            <a:schemeClr val="tx1"/>
          </a:solidFill>
          <a:latin typeface="+mn-lt"/>
          <a:ea typeface="+mn-ea"/>
          <a:cs typeface="+mn-cs"/>
        </a:defRPr>
      </a:lvl5pPr>
      <a:lvl6pPr marL="2165473" algn="l" defTabSz="866190" rtl="0" eaLnBrk="1" latinLnBrk="0" hangingPunct="1">
        <a:defRPr sz="1700" kern="1200">
          <a:solidFill>
            <a:schemeClr val="tx1"/>
          </a:solidFill>
          <a:latin typeface="+mn-lt"/>
          <a:ea typeface="+mn-ea"/>
          <a:cs typeface="+mn-cs"/>
        </a:defRPr>
      </a:lvl6pPr>
      <a:lvl7pPr marL="2598568" algn="l" defTabSz="866190" rtl="0" eaLnBrk="1" latinLnBrk="0" hangingPunct="1">
        <a:defRPr sz="1700" kern="1200">
          <a:solidFill>
            <a:schemeClr val="tx1"/>
          </a:solidFill>
          <a:latin typeface="+mn-lt"/>
          <a:ea typeface="+mn-ea"/>
          <a:cs typeface="+mn-cs"/>
        </a:defRPr>
      </a:lvl7pPr>
      <a:lvl8pPr marL="3031663" algn="l" defTabSz="866190" rtl="0" eaLnBrk="1" latinLnBrk="0" hangingPunct="1">
        <a:defRPr sz="1700" kern="1200">
          <a:solidFill>
            <a:schemeClr val="tx1"/>
          </a:solidFill>
          <a:latin typeface="+mn-lt"/>
          <a:ea typeface="+mn-ea"/>
          <a:cs typeface="+mn-cs"/>
        </a:defRPr>
      </a:lvl8pPr>
      <a:lvl9pPr marL="3464758" algn="l" defTabSz="86619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6.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7D4F3-7FE4-3AF0-F0D2-7CC1EA73E868}"/>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01F3941C-E718-9E34-3C7B-E4EF1617AE1B}"/>
              </a:ext>
            </a:extLst>
          </p:cNvPr>
          <p:cNvSpPr txBox="1"/>
          <p:nvPr/>
        </p:nvSpPr>
        <p:spPr>
          <a:xfrm>
            <a:off x="791517" y="771520"/>
            <a:ext cx="7560966" cy="3693319"/>
          </a:xfrm>
          <a:prstGeom prst="rect">
            <a:avLst/>
          </a:prstGeom>
          <a:noFill/>
        </p:spPr>
        <p:txBody>
          <a:bodyPr wrap="square" rtlCol="0">
            <a:spAutoFit/>
          </a:bodyPr>
          <a:lstStyle/>
          <a:p>
            <a:pPr algn="ctr"/>
            <a:r>
              <a:rPr lang="en-GB" sz="2800" b="1" dirty="0"/>
              <a:t>Persecution as Crime Against Humanity in the Context of the Nagorno-Karabakh Conflict </a:t>
            </a:r>
            <a:endParaRPr lang="en-GB" sz="2000" b="1" dirty="0"/>
          </a:p>
          <a:p>
            <a:endParaRPr lang="en-GB" sz="2000" b="1" dirty="0"/>
          </a:p>
          <a:p>
            <a:endParaRPr lang="en-GB" sz="2000" b="1" dirty="0"/>
          </a:p>
          <a:p>
            <a:pPr algn="ctr"/>
            <a:endParaRPr lang="en-GB" sz="2000" b="1" dirty="0"/>
          </a:p>
          <a:p>
            <a:pPr algn="ctr"/>
            <a:endParaRPr lang="en-GB" sz="2000" b="1" dirty="0"/>
          </a:p>
          <a:p>
            <a:pPr algn="ctr"/>
            <a:r>
              <a:rPr lang="en-GB" sz="1400" dirty="0" err="1"/>
              <a:t>Dr.</a:t>
            </a:r>
            <a:r>
              <a:rPr lang="en-GB" sz="1400" dirty="0"/>
              <a:t> </a:t>
            </a:r>
            <a:r>
              <a:rPr lang="en-GB" sz="1400" dirty="0" err="1"/>
              <a:t>Gurgen</a:t>
            </a:r>
            <a:r>
              <a:rPr lang="en-GB" sz="1400" dirty="0"/>
              <a:t> </a:t>
            </a:r>
            <a:r>
              <a:rPr lang="en-GB" sz="1400" dirty="0" err="1"/>
              <a:t>Petrossian</a:t>
            </a:r>
            <a:r>
              <a:rPr lang="en-GB" sz="1400" dirty="0"/>
              <a:t>, LL.M. </a:t>
            </a:r>
          </a:p>
          <a:p>
            <a:pPr algn="ctr"/>
            <a:r>
              <a:rPr lang="en-GB" sz="1400" dirty="0"/>
              <a:t> </a:t>
            </a:r>
          </a:p>
          <a:p>
            <a:pPr algn="ctr"/>
            <a:endParaRPr lang="en-GB" sz="1400" dirty="0"/>
          </a:p>
          <a:p>
            <a:pPr algn="ctr"/>
            <a:r>
              <a:rPr lang="en-GB" sz="1400" dirty="0"/>
              <a:t>Glendale</a:t>
            </a:r>
          </a:p>
          <a:p>
            <a:pPr algn="ctr"/>
            <a:r>
              <a:rPr lang="en-GB" sz="1400" dirty="0"/>
              <a:t>18.05.2024</a:t>
            </a:r>
          </a:p>
        </p:txBody>
      </p:sp>
    </p:spTree>
    <p:extLst>
      <p:ext uri="{BB962C8B-B14F-4D97-AF65-F5344CB8AC3E}">
        <p14:creationId xmlns:p14="http://schemas.microsoft.com/office/powerpoint/2010/main" val="334915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3CA715E-B5AD-DF34-2C18-30BB90FFEDAF}"/>
              </a:ext>
            </a:extLst>
          </p:cNvPr>
          <p:cNvSpPr txBox="1"/>
          <p:nvPr/>
        </p:nvSpPr>
        <p:spPr>
          <a:xfrm>
            <a:off x="1871655" y="231451"/>
            <a:ext cx="6480828" cy="400110"/>
          </a:xfrm>
          <a:prstGeom prst="rect">
            <a:avLst/>
          </a:prstGeom>
          <a:noFill/>
        </p:spPr>
        <p:txBody>
          <a:bodyPr wrap="square">
            <a:spAutoFit/>
          </a:bodyPr>
          <a:lstStyle/>
          <a:p>
            <a:r>
              <a:rPr lang="de-DE" sz="2000" dirty="0"/>
              <a:t>II. Crime </a:t>
            </a:r>
            <a:r>
              <a:rPr lang="de-DE" sz="2000" dirty="0" err="1"/>
              <a:t>of</a:t>
            </a:r>
            <a:r>
              <a:rPr lang="de-DE" sz="2000" dirty="0"/>
              <a:t> </a:t>
            </a:r>
            <a:r>
              <a:rPr lang="de-DE" sz="2000" dirty="0" err="1"/>
              <a:t>Persecution</a:t>
            </a:r>
            <a:r>
              <a:rPr lang="de-DE" sz="2000" dirty="0"/>
              <a:t> in </a:t>
            </a:r>
            <a:r>
              <a:rPr lang="de-DE" sz="2000" dirty="0" err="1"/>
              <a:t>the</a:t>
            </a:r>
            <a:r>
              <a:rPr lang="de-DE" sz="2000" dirty="0"/>
              <a:t> Rome Statute (3/3) </a:t>
            </a:r>
          </a:p>
        </p:txBody>
      </p:sp>
      <p:sp>
        <p:nvSpPr>
          <p:cNvPr id="5" name="Textfeld 4">
            <a:extLst>
              <a:ext uri="{FF2B5EF4-FFF2-40B4-BE49-F238E27FC236}">
                <a16:creationId xmlns:a16="http://schemas.microsoft.com/office/drawing/2014/main" id="{B7BDA8AB-0978-A55E-1F07-50D8C405E084}"/>
              </a:ext>
            </a:extLst>
          </p:cNvPr>
          <p:cNvSpPr txBox="1"/>
          <p:nvPr/>
        </p:nvSpPr>
        <p:spPr>
          <a:xfrm>
            <a:off x="2128298" y="557177"/>
            <a:ext cx="2160276" cy="307777"/>
          </a:xfrm>
          <a:prstGeom prst="rect">
            <a:avLst/>
          </a:prstGeom>
          <a:noFill/>
        </p:spPr>
        <p:txBody>
          <a:bodyPr wrap="square">
            <a:spAutoFit/>
          </a:bodyPr>
          <a:lstStyle/>
          <a:p>
            <a:pPr algn="just"/>
            <a:r>
              <a:rPr lang="de-DE" sz="1400" kern="100" dirty="0">
                <a:latin typeface="Arial" panose="020B0604020202020204" pitchFamily="34" charset="0"/>
                <a:ea typeface="Calibri" panose="020F0502020204030204" pitchFamily="34" charset="0"/>
                <a:cs typeface="Arial" panose="020B0604020202020204" pitchFamily="34" charset="0"/>
              </a:rPr>
              <a:t>Elements </a:t>
            </a:r>
            <a:r>
              <a:rPr lang="de-DE" sz="1400" kern="100" dirty="0" err="1">
                <a:latin typeface="Arial" panose="020B0604020202020204" pitchFamily="34" charset="0"/>
                <a:ea typeface="Calibri" panose="020F0502020204030204" pitchFamily="34" charset="0"/>
                <a:cs typeface="Arial" panose="020B0604020202020204" pitchFamily="34" charset="0"/>
              </a:rPr>
              <a:t>of</a:t>
            </a:r>
            <a:r>
              <a:rPr lang="de-DE" sz="1400" kern="100" dirty="0">
                <a:latin typeface="Arial" panose="020B0604020202020204" pitchFamily="34" charset="0"/>
                <a:ea typeface="Calibri" panose="020F0502020204030204" pitchFamily="34" charset="0"/>
                <a:cs typeface="Arial" panose="020B0604020202020204" pitchFamily="34" charset="0"/>
              </a:rPr>
              <a:t> Crime </a:t>
            </a:r>
            <a:endParaRPr lang="de-DE" sz="1400" kern="1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7" name="Gruppieren 6">
            <a:extLst>
              <a:ext uri="{FF2B5EF4-FFF2-40B4-BE49-F238E27FC236}">
                <a16:creationId xmlns:a16="http://schemas.microsoft.com/office/drawing/2014/main" id="{883CB90D-E3B2-CB79-19EA-A70D53A0EA5F}"/>
              </a:ext>
            </a:extLst>
          </p:cNvPr>
          <p:cNvGrpSpPr/>
          <p:nvPr/>
        </p:nvGrpSpPr>
        <p:grpSpPr>
          <a:xfrm>
            <a:off x="251447" y="1286259"/>
            <a:ext cx="8461082" cy="3371111"/>
            <a:chOff x="313859" y="1159901"/>
            <a:chExt cx="7380943" cy="3371111"/>
          </a:xfrm>
        </p:grpSpPr>
        <p:sp>
          <p:nvSpPr>
            <p:cNvPr id="4" name="Rechteck 3">
              <a:extLst>
                <a:ext uri="{FF2B5EF4-FFF2-40B4-BE49-F238E27FC236}">
                  <a16:creationId xmlns:a16="http://schemas.microsoft.com/office/drawing/2014/main" id="{556D97B0-718E-B001-9B9F-89CED79C7EC4}"/>
                </a:ext>
              </a:extLst>
            </p:cNvPr>
            <p:cNvSpPr/>
            <p:nvPr/>
          </p:nvSpPr>
          <p:spPr>
            <a:xfrm>
              <a:off x="313859" y="1159901"/>
              <a:ext cx="7380943" cy="337111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6" name="Textfeld 5">
              <a:extLst>
                <a:ext uri="{FF2B5EF4-FFF2-40B4-BE49-F238E27FC236}">
                  <a16:creationId xmlns:a16="http://schemas.microsoft.com/office/drawing/2014/main" id="{BD06763D-7602-6FF0-69B0-51604EB87952}"/>
                </a:ext>
              </a:extLst>
            </p:cNvPr>
            <p:cNvSpPr txBox="1"/>
            <p:nvPr/>
          </p:nvSpPr>
          <p:spPr>
            <a:xfrm>
              <a:off x="462677" y="1237804"/>
              <a:ext cx="7052103" cy="3046988"/>
            </a:xfrm>
            <a:prstGeom prst="rect">
              <a:avLst/>
            </a:prstGeom>
            <a:noFill/>
          </p:spPr>
          <p:txBody>
            <a:bodyPr wrap="square">
              <a:spAutoFit/>
            </a:bodyPr>
            <a:lstStyle/>
            <a:p>
              <a:r>
                <a:rPr lang="en-US" sz="1600" dirty="0"/>
                <a:t>1. Severe deprivation of fundamental rights </a:t>
              </a:r>
              <a:r>
                <a:rPr lang="en-US" sz="1600" b="1" dirty="0">
                  <a:solidFill>
                    <a:srgbClr val="FF0000"/>
                  </a:solidFill>
                </a:rPr>
                <a:t>= Deportation</a:t>
              </a:r>
            </a:p>
            <a:p>
              <a:endParaRPr lang="en-US" sz="1600" dirty="0"/>
            </a:p>
            <a:p>
              <a:r>
                <a:rPr lang="en-US" sz="1600" dirty="0"/>
                <a:t>2. Targeting person or persons by reason of the identity </a:t>
              </a:r>
              <a:r>
                <a:rPr lang="en-US" sz="1600" b="1" dirty="0">
                  <a:solidFill>
                    <a:srgbClr val="FF0000"/>
                  </a:solidFill>
                </a:rPr>
                <a:t>= Group</a:t>
              </a:r>
            </a:p>
            <a:p>
              <a:endParaRPr lang="en-US" sz="1600" dirty="0"/>
            </a:p>
            <a:p>
              <a:r>
                <a:rPr lang="en-US" sz="1600" dirty="0"/>
                <a:t>3. Based on characteristic / Discriminatory Intent </a:t>
              </a:r>
              <a:r>
                <a:rPr lang="en-US" sz="1600" b="1" dirty="0">
                  <a:solidFill>
                    <a:srgbClr val="FF0000"/>
                  </a:solidFill>
                </a:rPr>
                <a:t>= Ethnicity/Religion </a:t>
              </a:r>
            </a:p>
            <a:p>
              <a:endParaRPr lang="en-US" sz="1600" dirty="0"/>
            </a:p>
            <a:p>
              <a:r>
                <a:rPr lang="en-US" sz="1600" dirty="0"/>
                <a:t>4. in connection with any act within the jurisdiction of the Court </a:t>
              </a:r>
              <a:r>
                <a:rPr lang="en-US" sz="1600" b="1" dirty="0">
                  <a:solidFill>
                    <a:srgbClr val="FF0000"/>
                  </a:solidFill>
                </a:rPr>
                <a:t>= Deportation</a:t>
              </a:r>
            </a:p>
            <a:p>
              <a:endParaRPr lang="en-US" sz="1600" dirty="0"/>
            </a:p>
            <a:p>
              <a:r>
                <a:rPr lang="en-US" sz="1600" dirty="0"/>
                <a:t>5. as part of a widespread or systematic attack directed against a civilian population</a:t>
              </a:r>
            </a:p>
            <a:p>
              <a:r>
                <a:rPr lang="en-US" sz="1600" b="1" dirty="0">
                  <a:solidFill>
                    <a:srgbClr val="FF0000"/>
                  </a:solidFill>
                </a:rPr>
                <a:t>= Context </a:t>
              </a:r>
            </a:p>
            <a:p>
              <a:endParaRPr lang="en-US" sz="1600" dirty="0"/>
            </a:p>
            <a:p>
              <a:r>
                <a:rPr lang="en-US" sz="1600" dirty="0"/>
                <a:t>6. Knowledge of the perpetrator </a:t>
              </a:r>
              <a:r>
                <a:rPr lang="en-US" sz="1600" b="1" dirty="0">
                  <a:solidFill>
                    <a:srgbClr val="FF0000"/>
                  </a:solidFill>
                </a:rPr>
                <a:t>= </a:t>
              </a:r>
              <a:r>
                <a:rPr lang="en-US" sz="1600" b="1" dirty="0" err="1">
                  <a:solidFill>
                    <a:srgbClr val="FF0000"/>
                  </a:solidFill>
                </a:rPr>
                <a:t>mens</a:t>
              </a:r>
              <a:r>
                <a:rPr lang="en-US" sz="1600" b="1" dirty="0">
                  <a:solidFill>
                    <a:srgbClr val="FF0000"/>
                  </a:solidFill>
                </a:rPr>
                <a:t> rea</a:t>
              </a:r>
            </a:p>
          </p:txBody>
        </p:sp>
      </p:grpSp>
    </p:spTree>
    <p:extLst>
      <p:ext uri="{BB962C8B-B14F-4D97-AF65-F5344CB8AC3E}">
        <p14:creationId xmlns:p14="http://schemas.microsoft.com/office/powerpoint/2010/main" val="155549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0">
            <a:extLst>
              <a:ext uri="{FF2B5EF4-FFF2-40B4-BE49-F238E27FC236}">
                <a16:creationId xmlns:a16="http://schemas.microsoft.com/office/drawing/2014/main" id="{5B5922C4-787D-611A-C0B8-7B9C955AB6F8}"/>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1/11</a:t>
            </a:r>
          </a:p>
        </p:txBody>
      </p:sp>
      <p:sp>
        <p:nvSpPr>
          <p:cNvPr id="3" name="Textfeld 2">
            <a:extLst>
              <a:ext uri="{FF2B5EF4-FFF2-40B4-BE49-F238E27FC236}">
                <a16:creationId xmlns:a16="http://schemas.microsoft.com/office/drawing/2014/main" id="{51E76018-D170-B2F9-79E8-01681A91D12A}"/>
              </a:ext>
            </a:extLst>
          </p:cNvPr>
          <p:cNvSpPr txBox="1"/>
          <p:nvPr/>
        </p:nvSpPr>
        <p:spPr>
          <a:xfrm>
            <a:off x="2051678" y="581102"/>
            <a:ext cx="2880368" cy="307777"/>
          </a:xfrm>
          <a:prstGeom prst="rect">
            <a:avLst/>
          </a:prstGeom>
          <a:noFill/>
        </p:spPr>
        <p:txBody>
          <a:bodyPr wrap="square" rtlCol="0">
            <a:spAutoFit/>
          </a:bodyPr>
          <a:lstStyle/>
          <a:p>
            <a:r>
              <a:rPr lang="de-DE" sz="1400" i="1" dirty="0" err="1"/>
              <a:t>Jurisdiction</a:t>
            </a:r>
            <a:r>
              <a:rPr lang="de-DE" sz="1400" i="1" dirty="0"/>
              <a:t> at </a:t>
            </a:r>
            <a:r>
              <a:rPr lang="de-DE" sz="1400" i="1" dirty="0" err="1"/>
              <a:t>the</a:t>
            </a:r>
            <a:r>
              <a:rPr lang="de-DE" sz="1400" i="1" dirty="0"/>
              <a:t> ICC</a:t>
            </a:r>
          </a:p>
        </p:txBody>
      </p:sp>
      <p:pic>
        <p:nvPicPr>
          <p:cNvPr id="5" name="Grafik 4">
            <a:extLst>
              <a:ext uri="{FF2B5EF4-FFF2-40B4-BE49-F238E27FC236}">
                <a16:creationId xmlns:a16="http://schemas.microsoft.com/office/drawing/2014/main" id="{7352C2B2-EFFC-81F5-ABB1-87846A869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71" y="1131566"/>
            <a:ext cx="4320552" cy="3609242"/>
          </a:xfrm>
          <a:prstGeom prst="rect">
            <a:avLst/>
          </a:prstGeom>
        </p:spPr>
      </p:pic>
      <p:sp>
        <p:nvSpPr>
          <p:cNvPr id="15" name="Rechteck 14">
            <a:extLst>
              <a:ext uri="{FF2B5EF4-FFF2-40B4-BE49-F238E27FC236}">
                <a16:creationId xmlns:a16="http://schemas.microsoft.com/office/drawing/2014/main" id="{8A90BCFC-1D84-161D-7BDC-3EA60CF4E90A}"/>
              </a:ext>
            </a:extLst>
          </p:cNvPr>
          <p:cNvSpPr/>
          <p:nvPr/>
        </p:nvSpPr>
        <p:spPr>
          <a:xfrm>
            <a:off x="4932046" y="1131565"/>
            <a:ext cx="3960506" cy="282996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35" name="Textfeld 34">
            <a:extLst>
              <a:ext uri="{FF2B5EF4-FFF2-40B4-BE49-F238E27FC236}">
                <a16:creationId xmlns:a16="http://schemas.microsoft.com/office/drawing/2014/main" id="{5E87F563-05E7-BDAB-531D-E3F359B0F6D0}"/>
              </a:ext>
            </a:extLst>
          </p:cNvPr>
          <p:cNvSpPr txBox="1"/>
          <p:nvPr/>
        </p:nvSpPr>
        <p:spPr>
          <a:xfrm>
            <a:off x="4932046" y="1131566"/>
            <a:ext cx="3960506" cy="2854628"/>
          </a:xfrm>
          <a:prstGeom prst="rect">
            <a:avLst/>
          </a:prstGeom>
          <a:noFill/>
        </p:spPr>
        <p:txBody>
          <a:bodyPr wrap="square" rtlCol="0">
            <a:spAutoFit/>
          </a:bodyPr>
          <a:lstStyle/>
          <a:p>
            <a:r>
              <a:rPr lang="de-DE" sz="1050" b="1" dirty="0"/>
              <a:t>ICC </a:t>
            </a:r>
            <a:r>
              <a:rPr lang="de-DE" sz="1050" b="1" dirty="0" err="1"/>
              <a:t>Jurisdiction</a:t>
            </a:r>
            <a:r>
              <a:rPr lang="de-DE" sz="1050" b="1" dirty="0"/>
              <a:t> = </a:t>
            </a:r>
            <a:r>
              <a:rPr lang="de-DE" sz="1050" b="1" dirty="0" err="1"/>
              <a:t>location</a:t>
            </a:r>
            <a:r>
              <a:rPr lang="de-DE" sz="1050" b="1" dirty="0"/>
              <a:t>, time and type </a:t>
            </a:r>
            <a:r>
              <a:rPr lang="de-DE" sz="1050" b="1" dirty="0" err="1"/>
              <a:t>of</a:t>
            </a:r>
            <a:r>
              <a:rPr lang="de-DE" sz="1050" b="1" dirty="0"/>
              <a:t> </a:t>
            </a:r>
            <a:r>
              <a:rPr lang="de-DE" sz="1050" b="1" dirty="0" err="1"/>
              <a:t>crime</a:t>
            </a:r>
            <a:endParaRPr lang="de-DE" sz="1050" b="1" dirty="0"/>
          </a:p>
          <a:p>
            <a:endParaRPr lang="de-DE" sz="1050" b="1" dirty="0"/>
          </a:p>
          <a:p>
            <a:r>
              <a:rPr lang="de-DE" sz="800" b="1" dirty="0"/>
              <a:t>Location = </a:t>
            </a:r>
            <a:r>
              <a:rPr lang="de-DE" sz="800" dirty="0"/>
              <a:t>Deportation </a:t>
            </a:r>
            <a:r>
              <a:rPr lang="de-DE" sz="800" dirty="0" err="1"/>
              <a:t>into</a:t>
            </a:r>
            <a:r>
              <a:rPr lang="de-DE" sz="800" dirty="0"/>
              <a:t> Armenia (</a:t>
            </a:r>
            <a:r>
              <a:rPr lang="de-DE" sz="800" dirty="0" err="1"/>
              <a:t>see</a:t>
            </a:r>
            <a:r>
              <a:rPr lang="de-DE" sz="800" dirty="0"/>
              <a:t> </a:t>
            </a:r>
            <a:r>
              <a:rPr lang="de-DE" sz="800" dirty="0" err="1"/>
              <a:t>Bangladesh</a:t>
            </a:r>
            <a:r>
              <a:rPr lang="de-DE" sz="800" dirty="0"/>
              <a:t>/Myanmar)</a:t>
            </a:r>
          </a:p>
          <a:p>
            <a:r>
              <a:rPr lang="de-DE" sz="800" i="1" dirty="0"/>
              <a:t>Deportation </a:t>
            </a:r>
            <a:r>
              <a:rPr lang="de-DE" sz="800" i="1" dirty="0" err="1"/>
              <a:t>is</a:t>
            </a:r>
            <a:r>
              <a:rPr lang="de-DE" sz="800" i="1" dirty="0"/>
              <a:t> </a:t>
            </a:r>
            <a:r>
              <a:rPr lang="de-DE" sz="800" i="1" dirty="0" err="1"/>
              <a:t>being</a:t>
            </a:r>
            <a:r>
              <a:rPr lang="de-DE" sz="800" i="1" dirty="0"/>
              <a:t> “</a:t>
            </a:r>
            <a:r>
              <a:rPr lang="de-DE" sz="800" i="1" dirty="0" err="1"/>
              <a:t>completed</a:t>
            </a:r>
            <a:r>
              <a:rPr lang="de-DE" sz="800" i="1" dirty="0"/>
              <a:t>“ </a:t>
            </a:r>
            <a:r>
              <a:rPr lang="de-DE" sz="800" i="1" dirty="0" err="1"/>
              <a:t>when</a:t>
            </a:r>
            <a:r>
              <a:rPr lang="de-DE" sz="800" i="1" dirty="0"/>
              <a:t> </a:t>
            </a:r>
            <a:r>
              <a:rPr lang="de-DE" sz="800" i="1" dirty="0" err="1"/>
              <a:t>the</a:t>
            </a:r>
            <a:r>
              <a:rPr lang="de-DE" sz="800" i="1" dirty="0"/>
              <a:t> </a:t>
            </a:r>
            <a:r>
              <a:rPr lang="de-DE" sz="800" i="1" dirty="0" err="1"/>
              <a:t>victims</a:t>
            </a:r>
            <a:r>
              <a:rPr lang="de-DE" sz="800" i="1" dirty="0"/>
              <a:t> </a:t>
            </a:r>
            <a:r>
              <a:rPr lang="de-DE" sz="800" b="1" i="1" dirty="0" err="1"/>
              <a:t>left</a:t>
            </a:r>
            <a:r>
              <a:rPr lang="de-DE" sz="800" b="1" i="1" dirty="0"/>
              <a:t> </a:t>
            </a:r>
            <a:r>
              <a:rPr lang="de-DE" sz="800" b="1" i="1" dirty="0" err="1"/>
              <a:t>the</a:t>
            </a:r>
            <a:r>
              <a:rPr lang="de-DE" sz="800" b="1" i="1" dirty="0"/>
              <a:t> </a:t>
            </a:r>
            <a:r>
              <a:rPr lang="de-DE" sz="800" b="1" i="1" dirty="0" err="1"/>
              <a:t>area</a:t>
            </a:r>
            <a:r>
              <a:rPr lang="de-DE" sz="800" b="1" i="1" dirty="0"/>
              <a:t> </a:t>
            </a:r>
            <a:r>
              <a:rPr lang="de-DE" sz="800" i="1" dirty="0" err="1"/>
              <a:t>where</a:t>
            </a:r>
            <a:r>
              <a:rPr lang="de-DE" sz="800" i="1" dirty="0"/>
              <a:t> </a:t>
            </a:r>
            <a:r>
              <a:rPr lang="de-DE" sz="800" i="1" dirty="0" err="1"/>
              <a:t>they</a:t>
            </a:r>
            <a:r>
              <a:rPr lang="de-DE" sz="800" i="1" dirty="0"/>
              <a:t> </a:t>
            </a:r>
            <a:r>
              <a:rPr lang="de-DE" sz="800" i="1" dirty="0" err="1"/>
              <a:t>were</a:t>
            </a:r>
            <a:r>
              <a:rPr lang="de-DE" sz="800" i="1" dirty="0"/>
              <a:t> </a:t>
            </a:r>
            <a:r>
              <a:rPr lang="de-DE" sz="800" i="1" dirty="0" err="1"/>
              <a:t>lawfully</a:t>
            </a:r>
            <a:r>
              <a:rPr lang="de-DE" sz="800" i="1" dirty="0"/>
              <a:t> </a:t>
            </a:r>
            <a:r>
              <a:rPr lang="de-DE" sz="800" i="1" dirty="0" err="1"/>
              <a:t>present</a:t>
            </a:r>
            <a:r>
              <a:rPr lang="de-DE" sz="800" i="1" dirty="0"/>
              <a:t> = </a:t>
            </a:r>
            <a:r>
              <a:rPr lang="de-DE" sz="800" i="1" dirty="0" err="1"/>
              <a:t>entered</a:t>
            </a:r>
            <a:r>
              <a:rPr lang="de-DE" sz="800" i="1" dirty="0"/>
              <a:t> Armenia </a:t>
            </a:r>
          </a:p>
          <a:p>
            <a:endParaRPr lang="de-DE" sz="800" i="1" dirty="0"/>
          </a:p>
          <a:p>
            <a:pPr algn="just"/>
            <a:r>
              <a:rPr lang="de-DE" sz="800" b="1" dirty="0"/>
              <a:t>Time = </a:t>
            </a:r>
            <a:r>
              <a:rPr lang="de-DE" sz="800" dirty="0" err="1"/>
              <a:t>crime</a:t>
            </a:r>
            <a:r>
              <a:rPr lang="de-DE" sz="800" dirty="0"/>
              <a:t> </a:t>
            </a:r>
            <a:r>
              <a:rPr lang="de-DE" sz="800" dirty="0" err="1"/>
              <a:t>of</a:t>
            </a:r>
            <a:r>
              <a:rPr lang="de-DE" sz="800" dirty="0"/>
              <a:t> </a:t>
            </a:r>
            <a:r>
              <a:rPr lang="de-DE" sz="800" dirty="0" err="1"/>
              <a:t>deportation</a:t>
            </a:r>
            <a:r>
              <a:rPr lang="de-DE" sz="800" dirty="0"/>
              <a:t> </a:t>
            </a:r>
            <a:r>
              <a:rPr lang="de-DE" sz="800" dirty="0" err="1"/>
              <a:t>is</a:t>
            </a:r>
            <a:r>
              <a:rPr lang="de-DE" sz="800" dirty="0"/>
              <a:t> </a:t>
            </a:r>
            <a:r>
              <a:rPr lang="de-DE" sz="800" dirty="0" err="1"/>
              <a:t>ongoing</a:t>
            </a:r>
            <a:r>
              <a:rPr lang="de-DE" sz="800" dirty="0"/>
              <a:t> </a:t>
            </a:r>
            <a:r>
              <a:rPr lang="de-DE" sz="800" dirty="0" err="1"/>
              <a:t>crime</a:t>
            </a:r>
            <a:r>
              <a:rPr lang="de-DE" sz="800" dirty="0"/>
              <a:t> </a:t>
            </a:r>
          </a:p>
          <a:p>
            <a:pPr algn="just"/>
            <a:r>
              <a:rPr lang="de-DE" sz="800" i="1" dirty="0"/>
              <a:t>Deportation </a:t>
            </a:r>
            <a:r>
              <a:rPr lang="de-DE" sz="800" i="1" dirty="0" err="1"/>
              <a:t>begins</a:t>
            </a:r>
            <a:r>
              <a:rPr lang="de-DE" sz="800" i="1" dirty="0"/>
              <a:t> </a:t>
            </a:r>
            <a:r>
              <a:rPr lang="de-DE" sz="800" i="1" dirty="0" err="1"/>
              <a:t>with</a:t>
            </a:r>
            <a:r>
              <a:rPr lang="de-DE" sz="800" i="1" dirty="0"/>
              <a:t> </a:t>
            </a:r>
            <a:r>
              <a:rPr lang="de-DE" sz="800" i="1" dirty="0" err="1"/>
              <a:t>coercive</a:t>
            </a:r>
            <a:r>
              <a:rPr lang="de-DE" sz="800" i="1" dirty="0"/>
              <a:t> </a:t>
            </a:r>
            <a:r>
              <a:rPr lang="de-DE" sz="800" i="1" dirty="0" err="1"/>
              <a:t>acts</a:t>
            </a:r>
            <a:r>
              <a:rPr lang="de-DE" sz="800" i="1" dirty="0"/>
              <a:t> and </a:t>
            </a:r>
            <a:r>
              <a:rPr lang="de-DE" sz="800" i="1" dirty="0" err="1"/>
              <a:t>is</a:t>
            </a:r>
            <a:r>
              <a:rPr lang="de-DE" sz="800" i="1" dirty="0"/>
              <a:t> </a:t>
            </a:r>
            <a:r>
              <a:rPr lang="de-DE" sz="800" i="1" dirty="0" err="1"/>
              <a:t>only</a:t>
            </a:r>
            <a:r>
              <a:rPr lang="de-DE" sz="800" i="1" dirty="0"/>
              <a:t> </a:t>
            </a:r>
            <a:r>
              <a:rPr lang="de-DE" sz="800" i="1" dirty="0" err="1"/>
              <a:t>consummated</a:t>
            </a:r>
            <a:r>
              <a:rPr lang="de-DE" sz="800" i="1" dirty="0"/>
              <a:t> upon </a:t>
            </a:r>
            <a:r>
              <a:rPr lang="de-DE" sz="800" i="1" dirty="0" err="1"/>
              <a:t>crossing</a:t>
            </a:r>
            <a:r>
              <a:rPr lang="de-DE" sz="800" i="1" dirty="0"/>
              <a:t> an international </a:t>
            </a:r>
            <a:r>
              <a:rPr lang="de-DE" sz="800" i="1" dirty="0" err="1"/>
              <a:t>border</a:t>
            </a:r>
            <a:r>
              <a:rPr lang="de-DE" sz="800" i="1" dirty="0"/>
              <a:t>. Even after </a:t>
            </a:r>
            <a:r>
              <a:rPr lang="de-DE" sz="800" i="1" dirty="0" err="1"/>
              <a:t>crossing</a:t>
            </a:r>
            <a:r>
              <a:rPr lang="de-DE" sz="800" i="1" dirty="0"/>
              <a:t> </a:t>
            </a:r>
            <a:r>
              <a:rPr lang="de-DE" sz="800" i="1" dirty="0" err="1"/>
              <a:t>the</a:t>
            </a:r>
            <a:r>
              <a:rPr lang="de-DE" sz="800" i="1" dirty="0"/>
              <a:t> </a:t>
            </a:r>
            <a:r>
              <a:rPr lang="de-DE" sz="800" i="1" dirty="0" err="1"/>
              <a:t>border</a:t>
            </a:r>
            <a:r>
              <a:rPr lang="de-DE" sz="800" i="1" dirty="0"/>
              <a:t>, </a:t>
            </a:r>
            <a:r>
              <a:rPr lang="de-DE" sz="800" i="1" dirty="0" err="1"/>
              <a:t>deportation</a:t>
            </a:r>
            <a:r>
              <a:rPr lang="de-DE" sz="800" i="1" dirty="0"/>
              <a:t> </a:t>
            </a:r>
            <a:r>
              <a:rPr lang="de-DE" sz="800" i="1" dirty="0" err="1"/>
              <a:t>may</a:t>
            </a:r>
            <a:r>
              <a:rPr lang="de-DE" sz="800" i="1" dirty="0"/>
              <a:t> </a:t>
            </a:r>
            <a:r>
              <a:rPr lang="de-DE" sz="800" i="1" dirty="0" err="1"/>
              <a:t>continue</a:t>
            </a:r>
            <a:r>
              <a:rPr lang="de-DE" sz="800" i="1" dirty="0"/>
              <a:t> </a:t>
            </a:r>
            <a:r>
              <a:rPr lang="de-DE" sz="800" i="1" dirty="0" err="1"/>
              <a:t>if</a:t>
            </a:r>
            <a:r>
              <a:rPr lang="de-DE" sz="800" i="1" dirty="0"/>
              <a:t> </a:t>
            </a:r>
            <a:r>
              <a:rPr lang="de-DE" sz="800" i="1" dirty="0" err="1"/>
              <a:t>the</a:t>
            </a:r>
            <a:r>
              <a:rPr lang="de-DE" sz="800" i="1" dirty="0"/>
              <a:t> </a:t>
            </a:r>
            <a:r>
              <a:rPr lang="de-DE" sz="800" i="1" dirty="0" err="1"/>
              <a:t>coercive</a:t>
            </a:r>
            <a:r>
              <a:rPr lang="de-DE" sz="800" i="1" dirty="0"/>
              <a:t> </a:t>
            </a:r>
            <a:r>
              <a:rPr lang="de-DE" sz="800" i="1" dirty="0" err="1"/>
              <a:t>acts</a:t>
            </a:r>
            <a:r>
              <a:rPr lang="de-DE" sz="800" i="1" dirty="0"/>
              <a:t> </a:t>
            </a:r>
            <a:r>
              <a:rPr lang="de-DE" sz="800" b="1" i="1" dirty="0" err="1"/>
              <a:t>prevent</a:t>
            </a:r>
            <a:r>
              <a:rPr lang="de-DE" sz="800" b="1" i="1" dirty="0"/>
              <a:t> </a:t>
            </a:r>
            <a:r>
              <a:rPr lang="de-DE" sz="800" b="1" i="1" dirty="0" err="1"/>
              <a:t>victims</a:t>
            </a:r>
            <a:r>
              <a:rPr lang="de-DE" sz="800" b="1" i="1" dirty="0"/>
              <a:t> </a:t>
            </a:r>
            <a:r>
              <a:rPr lang="de-DE" sz="800" b="1" i="1" dirty="0" err="1"/>
              <a:t>from</a:t>
            </a:r>
            <a:r>
              <a:rPr lang="de-DE" sz="800" b="1" i="1" dirty="0"/>
              <a:t> </a:t>
            </a:r>
            <a:r>
              <a:rPr lang="de-DE" sz="800" b="1" i="1" dirty="0" err="1"/>
              <a:t>returning</a:t>
            </a:r>
            <a:r>
              <a:rPr lang="de-DE" sz="800" i="1" dirty="0"/>
              <a:t> (cf. </a:t>
            </a:r>
            <a:r>
              <a:rPr lang="de-DE" sz="800" i="1" dirty="0" err="1"/>
              <a:t>Nahimana</a:t>
            </a:r>
            <a:r>
              <a:rPr lang="de-DE" sz="800" i="1" dirty="0"/>
              <a:t> Appeal § 721). </a:t>
            </a:r>
          </a:p>
          <a:p>
            <a:endParaRPr lang="de-DE" sz="800" i="1" dirty="0"/>
          </a:p>
          <a:p>
            <a:r>
              <a:rPr lang="de-DE" sz="800" i="1" dirty="0"/>
              <a:t>Deportation</a:t>
            </a:r>
          </a:p>
          <a:p>
            <a:endParaRPr lang="de-DE" sz="800" i="1" dirty="0"/>
          </a:p>
          <a:p>
            <a:pPr marL="171450" indent="-171450">
              <a:buFont typeface="Arial" panose="020B0604020202020204" pitchFamily="34" charset="0"/>
              <a:buChar char="•"/>
            </a:pPr>
            <a:r>
              <a:rPr lang="de-DE" sz="800" i="1" dirty="0" err="1"/>
              <a:t>During</a:t>
            </a:r>
            <a:r>
              <a:rPr lang="de-DE" sz="800" i="1" dirty="0"/>
              <a:t> 2020 War </a:t>
            </a:r>
          </a:p>
          <a:p>
            <a:pPr marL="171450" indent="-171450">
              <a:buFont typeface="Arial" panose="020B0604020202020204" pitchFamily="34" charset="0"/>
              <a:buChar char="•"/>
            </a:pPr>
            <a:r>
              <a:rPr lang="de-DE" sz="800" i="1" dirty="0" err="1"/>
              <a:t>Between</a:t>
            </a:r>
            <a:r>
              <a:rPr lang="de-DE" sz="800" i="1" dirty="0"/>
              <a:t> </a:t>
            </a:r>
            <a:r>
              <a:rPr lang="de-DE" sz="800" i="1" dirty="0" err="1"/>
              <a:t>December</a:t>
            </a:r>
            <a:r>
              <a:rPr lang="de-DE" sz="800" i="1" dirty="0"/>
              <a:t> 2020 and September 2023 </a:t>
            </a:r>
          </a:p>
          <a:p>
            <a:pPr marL="171450" indent="-171450">
              <a:buFont typeface="Arial" panose="020B0604020202020204" pitchFamily="34" charset="0"/>
              <a:buChar char="•"/>
            </a:pPr>
            <a:r>
              <a:rPr lang="de-DE" sz="800" i="1" dirty="0"/>
              <a:t>After September 2023 </a:t>
            </a:r>
          </a:p>
          <a:p>
            <a:r>
              <a:rPr lang="de-DE" sz="1050" b="1" dirty="0"/>
              <a:t> </a:t>
            </a:r>
          </a:p>
          <a:p>
            <a:pPr algn="just"/>
            <a:r>
              <a:rPr lang="de-DE" sz="900" b="1" dirty="0"/>
              <a:t>The </a:t>
            </a:r>
            <a:r>
              <a:rPr lang="de-DE" sz="900" b="1" dirty="0" err="1"/>
              <a:t>question</a:t>
            </a:r>
            <a:r>
              <a:rPr lang="de-DE" sz="900" b="1" dirty="0"/>
              <a:t> </a:t>
            </a:r>
            <a:r>
              <a:rPr lang="de-DE" sz="900" b="1" dirty="0" err="1"/>
              <a:t>of</a:t>
            </a:r>
            <a:r>
              <a:rPr lang="de-DE" sz="900" b="1" dirty="0"/>
              <a:t> </a:t>
            </a:r>
            <a:r>
              <a:rPr lang="de-DE" sz="900" b="1" dirty="0" err="1"/>
              <a:t>jurisdiction</a:t>
            </a:r>
            <a:r>
              <a:rPr lang="de-DE" sz="900" b="1" dirty="0"/>
              <a:t> </a:t>
            </a:r>
            <a:r>
              <a:rPr lang="de-DE" sz="900" b="1" dirty="0" err="1">
                <a:solidFill>
                  <a:srgbClr val="FF0000"/>
                </a:solidFill>
              </a:rPr>
              <a:t>primarily</a:t>
            </a:r>
            <a:r>
              <a:rPr lang="de-DE" sz="900" b="1" dirty="0">
                <a:solidFill>
                  <a:srgbClr val="FF0000"/>
                </a:solidFill>
              </a:rPr>
              <a:t> </a:t>
            </a:r>
            <a:r>
              <a:rPr lang="de-DE" sz="900" b="1" dirty="0" err="1">
                <a:solidFill>
                  <a:srgbClr val="FF0000"/>
                </a:solidFill>
              </a:rPr>
              <a:t>pertains</a:t>
            </a:r>
            <a:r>
              <a:rPr lang="de-DE" sz="900" b="1" dirty="0">
                <a:solidFill>
                  <a:srgbClr val="FF0000"/>
                </a:solidFill>
              </a:rPr>
              <a:t> </a:t>
            </a:r>
            <a:r>
              <a:rPr lang="de-DE" sz="900" b="1" dirty="0" err="1">
                <a:solidFill>
                  <a:srgbClr val="FF0000"/>
                </a:solidFill>
              </a:rPr>
              <a:t>to</a:t>
            </a:r>
            <a:r>
              <a:rPr lang="de-DE" sz="900" b="1" dirty="0">
                <a:solidFill>
                  <a:srgbClr val="FF0000"/>
                </a:solidFill>
              </a:rPr>
              <a:t> </a:t>
            </a:r>
            <a:r>
              <a:rPr lang="de-DE" sz="900" b="1" dirty="0" err="1">
                <a:solidFill>
                  <a:srgbClr val="FF0000"/>
                </a:solidFill>
              </a:rPr>
              <a:t>deportations</a:t>
            </a:r>
            <a:r>
              <a:rPr lang="de-DE" sz="900" b="1" dirty="0">
                <a:solidFill>
                  <a:srgbClr val="FF0000"/>
                </a:solidFill>
              </a:rPr>
              <a:t> </a:t>
            </a:r>
            <a:r>
              <a:rPr lang="de-DE" sz="900" b="1" dirty="0" err="1">
                <a:solidFill>
                  <a:srgbClr val="FF0000"/>
                </a:solidFill>
              </a:rPr>
              <a:t>occurring</a:t>
            </a:r>
            <a:r>
              <a:rPr lang="de-DE" sz="900" b="1" dirty="0">
                <a:solidFill>
                  <a:srgbClr val="FF0000"/>
                </a:solidFill>
              </a:rPr>
              <a:t> </a:t>
            </a:r>
            <a:r>
              <a:rPr lang="de-DE" sz="900" b="1" dirty="0" err="1">
                <a:solidFill>
                  <a:srgbClr val="FF0000"/>
                </a:solidFill>
              </a:rPr>
              <a:t>since</a:t>
            </a:r>
            <a:r>
              <a:rPr lang="de-DE" sz="900" b="1" dirty="0">
                <a:solidFill>
                  <a:srgbClr val="FF0000"/>
                </a:solidFill>
              </a:rPr>
              <a:t> May 2021</a:t>
            </a:r>
            <a:r>
              <a:rPr lang="de-DE" sz="900" b="1" dirty="0"/>
              <a:t>. </a:t>
            </a:r>
            <a:r>
              <a:rPr lang="de-DE" sz="900" b="1" dirty="0" err="1"/>
              <a:t>However</a:t>
            </a:r>
            <a:r>
              <a:rPr lang="de-DE" sz="900" b="1" dirty="0"/>
              <a:t>, </a:t>
            </a:r>
            <a:r>
              <a:rPr lang="de-DE" sz="900" b="1" dirty="0" err="1"/>
              <a:t>there</a:t>
            </a:r>
            <a:r>
              <a:rPr lang="de-DE" sz="900" b="1" dirty="0"/>
              <a:t> </a:t>
            </a:r>
            <a:r>
              <a:rPr lang="de-DE" sz="900" b="1" dirty="0" err="1"/>
              <a:t>remains</a:t>
            </a:r>
            <a:r>
              <a:rPr lang="de-DE" sz="900" b="1" dirty="0"/>
              <a:t> </a:t>
            </a:r>
            <a:r>
              <a:rPr lang="de-DE" sz="900" b="1" dirty="0" err="1"/>
              <a:t>uncertainty</a:t>
            </a:r>
            <a:r>
              <a:rPr lang="de-DE" sz="900" b="1" dirty="0"/>
              <a:t> </a:t>
            </a:r>
            <a:r>
              <a:rPr lang="de-DE" sz="900" b="1" dirty="0" err="1"/>
              <a:t>regarding</a:t>
            </a:r>
            <a:r>
              <a:rPr lang="de-DE" sz="900" b="1" dirty="0"/>
              <a:t> </a:t>
            </a:r>
            <a:r>
              <a:rPr lang="de-DE" sz="900" b="1" dirty="0" err="1"/>
              <a:t>whether</a:t>
            </a:r>
            <a:r>
              <a:rPr lang="de-DE" sz="900" b="1" dirty="0"/>
              <a:t> </a:t>
            </a:r>
            <a:r>
              <a:rPr lang="de-DE" sz="900" b="1" dirty="0" err="1"/>
              <a:t>victims</a:t>
            </a:r>
            <a:r>
              <a:rPr lang="de-DE" sz="900" b="1" dirty="0"/>
              <a:t> </a:t>
            </a:r>
            <a:r>
              <a:rPr lang="de-DE" sz="900" b="1" dirty="0" err="1"/>
              <a:t>deported</a:t>
            </a:r>
            <a:r>
              <a:rPr lang="de-DE" sz="900" b="1" dirty="0"/>
              <a:t> </a:t>
            </a:r>
            <a:r>
              <a:rPr lang="de-DE" sz="900" b="1" dirty="0" err="1"/>
              <a:t>before</a:t>
            </a:r>
            <a:r>
              <a:rPr lang="de-DE" sz="900" b="1" dirty="0"/>
              <a:t> May 2021 </a:t>
            </a:r>
            <a:r>
              <a:rPr lang="de-DE" sz="900" b="1" dirty="0" err="1"/>
              <a:t>might</a:t>
            </a:r>
            <a:r>
              <a:rPr lang="de-DE" sz="900" b="1" dirty="0"/>
              <a:t> also </a:t>
            </a:r>
            <a:r>
              <a:rPr lang="de-DE" sz="900" b="1" dirty="0" err="1"/>
              <a:t>come</a:t>
            </a:r>
            <a:r>
              <a:rPr lang="de-DE" sz="900" b="1" dirty="0"/>
              <a:t> </a:t>
            </a:r>
            <a:r>
              <a:rPr lang="de-DE" sz="900" b="1" dirty="0" err="1"/>
              <a:t>under</a:t>
            </a:r>
            <a:r>
              <a:rPr lang="de-DE" sz="900" b="1" dirty="0"/>
              <a:t> </a:t>
            </a:r>
            <a:r>
              <a:rPr lang="de-DE" sz="900" b="1" dirty="0" err="1"/>
              <a:t>jurisdiction</a:t>
            </a:r>
            <a:r>
              <a:rPr lang="de-DE" sz="900" b="1" dirty="0"/>
              <a:t>.</a:t>
            </a:r>
          </a:p>
        </p:txBody>
      </p:sp>
      <p:grpSp>
        <p:nvGrpSpPr>
          <p:cNvPr id="39" name="Gruppieren 38">
            <a:extLst>
              <a:ext uri="{FF2B5EF4-FFF2-40B4-BE49-F238E27FC236}">
                <a16:creationId xmlns:a16="http://schemas.microsoft.com/office/drawing/2014/main" id="{CEB2CA5D-C96D-70FE-A95C-5D7E3A9E013A}"/>
              </a:ext>
            </a:extLst>
          </p:cNvPr>
          <p:cNvGrpSpPr/>
          <p:nvPr/>
        </p:nvGrpSpPr>
        <p:grpSpPr>
          <a:xfrm>
            <a:off x="3424447" y="3017333"/>
            <a:ext cx="720092" cy="891166"/>
            <a:chOff x="3424447" y="3017333"/>
            <a:chExt cx="720092" cy="891166"/>
          </a:xfrm>
        </p:grpSpPr>
        <p:pic>
          <p:nvPicPr>
            <p:cNvPr id="8" name="Grafik 7" descr="Gruppieren">
              <a:extLst>
                <a:ext uri="{FF2B5EF4-FFF2-40B4-BE49-F238E27FC236}">
                  <a16:creationId xmlns:a16="http://schemas.microsoft.com/office/drawing/2014/main" id="{9FD6F758-28BC-9AEE-1E1C-F8C7895777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24447" y="3017333"/>
              <a:ext cx="720092" cy="720092"/>
            </a:xfrm>
            <a:prstGeom prst="rect">
              <a:avLst/>
            </a:prstGeom>
          </p:spPr>
        </p:pic>
        <p:sp>
          <p:nvSpPr>
            <p:cNvPr id="38" name="Textfeld 37">
              <a:extLst>
                <a:ext uri="{FF2B5EF4-FFF2-40B4-BE49-F238E27FC236}">
                  <a16:creationId xmlns:a16="http://schemas.microsoft.com/office/drawing/2014/main" id="{C31622F6-F2F6-F72D-8A29-B9F06892EB35}"/>
                </a:ext>
              </a:extLst>
            </p:cNvPr>
            <p:cNvSpPr txBox="1"/>
            <p:nvPr/>
          </p:nvSpPr>
          <p:spPr>
            <a:xfrm>
              <a:off x="3424447" y="3554556"/>
              <a:ext cx="720092" cy="353943"/>
            </a:xfrm>
            <a:prstGeom prst="rect">
              <a:avLst/>
            </a:prstGeom>
            <a:noFill/>
          </p:spPr>
          <p:txBody>
            <a:bodyPr wrap="square" rtlCol="0">
              <a:spAutoFit/>
            </a:bodyPr>
            <a:lstStyle/>
            <a:p>
              <a:r>
                <a:rPr lang="de-DE" dirty="0"/>
                <a:t>2020</a:t>
              </a:r>
            </a:p>
          </p:txBody>
        </p:sp>
      </p:grpSp>
      <p:grpSp>
        <p:nvGrpSpPr>
          <p:cNvPr id="46" name="Gruppieren 45">
            <a:extLst>
              <a:ext uri="{FF2B5EF4-FFF2-40B4-BE49-F238E27FC236}">
                <a16:creationId xmlns:a16="http://schemas.microsoft.com/office/drawing/2014/main" id="{C3AC164B-2D3E-B50C-75EC-4704DEC02563}"/>
              </a:ext>
            </a:extLst>
          </p:cNvPr>
          <p:cNvGrpSpPr/>
          <p:nvPr/>
        </p:nvGrpSpPr>
        <p:grpSpPr>
          <a:xfrm>
            <a:off x="2109956" y="2297241"/>
            <a:ext cx="857724" cy="773316"/>
            <a:chOff x="2109956" y="2297241"/>
            <a:chExt cx="857724" cy="773316"/>
          </a:xfrm>
        </p:grpSpPr>
        <p:pic>
          <p:nvPicPr>
            <p:cNvPr id="37" name="Grafik 36" descr="Gruppieren">
              <a:extLst>
                <a:ext uri="{FF2B5EF4-FFF2-40B4-BE49-F238E27FC236}">
                  <a16:creationId xmlns:a16="http://schemas.microsoft.com/office/drawing/2014/main" id="{13A4E890-4B00-8C99-307B-93CD9FBAB2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62191" y="2297241"/>
              <a:ext cx="720092" cy="720092"/>
            </a:xfrm>
            <a:prstGeom prst="rect">
              <a:avLst/>
            </a:prstGeom>
          </p:spPr>
        </p:pic>
        <p:sp>
          <p:nvSpPr>
            <p:cNvPr id="44" name="Textfeld 43">
              <a:extLst>
                <a:ext uri="{FF2B5EF4-FFF2-40B4-BE49-F238E27FC236}">
                  <a16:creationId xmlns:a16="http://schemas.microsoft.com/office/drawing/2014/main" id="{5782B9FE-009C-A0DD-EE67-4725145096A4}"/>
                </a:ext>
              </a:extLst>
            </p:cNvPr>
            <p:cNvSpPr txBox="1"/>
            <p:nvPr/>
          </p:nvSpPr>
          <p:spPr>
            <a:xfrm>
              <a:off x="2109956" y="2824336"/>
              <a:ext cx="857724" cy="246221"/>
            </a:xfrm>
            <a:prstGeom prst="rect">
              <a:avLst/>
            </a:prstGeom>
            <a:noFill/>
          </p:spPr>
          <p:txBody>
            <a:bodyPr wrap="square" rtlCol="0">
              <a:spAutoFit/>
            </a:bodyPr>
            <a:lstStyle/>
            <a:p>
              <a:r>
                <a:rPr lang="de-DE" sz="1000" dirty="0"/>
                <a:t>2020-2023</a:t>
              </a:r>
            </a:p>
          </p:txBody>
        </p:sp>
      </p:grpSp>
      <p:grpSp>
        <p:nvGrpSpPr>
          <p:cNvPr id="49" name="Gruppieren 48">
            <a:extLst>
              <a:ext uri="{FF2B5EF4-FFF2-40B4-BE49-F238E27FC236}">
                <a16:creationId xmlns:a16="http://schemas.microsoft.com/office/drawing/2014/main" id="{F767C67A-3A77-D6BC-3E06-62E9946F6643}"/>
              </a:ext>
            </a:extLst>
          </p:cNvPr>
          <p:cNvGrpSpPr/>
          <p:nvPr/>
        </p:nvGrpSpPr>
        <p:grpSpPr>
          <a:xfrm>
            <a:off x="3037262" y="2126167"/>
            <a:ext cx="789674" cy="821279"/>
            <a:chOff x="3037262" y="2126167"/>
            <a:chExt cx="789674" cy="821279"/>
          </a:xfrm>
        </p:grpSpPr>
        <p:pic>
          <p:nvPicPr>
            <p:cNvPr id="36" name="Grafik 35" descr="Gruppieren">
              <a:extLst>
                <a:ext uri="{FF2B5EF4-FFF2-40B4-BE49-F238E27FC236}">
                  <a16:creationId xmlns:a16="http://schemas.microsoft.com/office/drawing/2014/main" id="{F3E762B3-C18D-3A18-56D0-C8342EB7BD8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37262" y="2126167"/>
              <a:ext cx="720092" cy="720092"/>
            </a:xfrm>
            <a:prstGeom prst="rect">
              <a:avLst/>
            </a:prstGeom>
          </p:spPr>
        </p:pic>
        <p:sp>
          <p:nvSpPr>
            <p:cNvPr id="47" name="Textfeld 46">
              <a:extLst>
                <a:ext uri="{FF2B5EF4-FFF2-40B4-BE49-F238E27FC236}">
                  <a16:creationId xmlns:a16="http://schemas.microsoft.com/office/drawing/2014/main" id="{C0E9D9AA-AFA3-3E53-9CEB-292954EE3562}"/>
                </a:ext>
              </a:extLst>
            </p:cNvPr>
            <p:cNvSpPr txBox="1"/>
            <p:nvPr/>
          </p:nvSpPr>
          <p:spPr>
            <a:xfrm>
              <a:off x="3179040" y="2670447"/>
              <a:ext cx="647896" cy="276999"/>
            </a:xfrm>
            <a:prstGeom prst="rect">
              <a:avLst/>
            </a:prstGeom>
            <a:noFill/>
          </p:spPr>
          <p:txBody>
            <a:bodyPr wrap="square" rtlCol="0">
              <a:spAutoFit/>
            </a:bodyPr>
            <a:lstStyle/>
            <a:p>
              <a:r>
                <a:rPr lang="de-DE" sz="1200" dirty="0"/>
                <a:t>2023</a:t>
              </a:r>
            </a:p>
          </p:txBody>
        </p:sp>
      </p:grpSp>
      <p:grpSp>
        <p:nvGrpSpPr>
          <p:cNvPr id="56" name="Gruppieren 55">
            <a:extLst>
              <a:ext uri="{FF2B5EF4-FFF2-40B4-BE49-F238E27FC236}">
                <a16:creationId xmlns:a16="http://schemas.microsoft.com/office/drawing/2014/main" id="{3CD78EE8-02F3-6662-C04D-E6E80551623F}"/>
              </a:ext>
            </a:extLst>
          </p:cNvPr>
          <p:cNvGrpSpPr/>
          <p:nvPr/>
        </p:nvGrpSpPr>
        <p:grpSpPr>
          <a:xfrm>
            <a:off x="4744713" y="3964344"/>
            <a:ext cx="4333280" cy="1234946"/>
            <a:chOff x="160455" y="3765606"/>
            <a:chExt cx="4333280" cy="1234946"/>
          </a:xfrm>
        </p:grpSpPr>
        <p:grpSp>
          <p:nvGrpSpPr>
            <p:cNvPr id="57" name="Gruppieren 56">
              <a:extLst>
                <a:ext uri="{FF2B5EF4-FFF2-40B4-BE49-F238E27FC236}">
                  <a16:creationId xmlns:a16="http://schemas.microsoft.com/office/drawing/2014/main" id="{783373BA-27B1-1640-7EEE-8CDE948A5938}"/>
                </a:ext>
              </a:extLst>
            </p:cNvPr>
            <p:cNvGrpSpPr/>
            <p:nvPr/>
          </p:nvGrpSpPr>
          <p:grpSpPr>
            <a:xfrm>
              <a:off x="160455" y="4089255"/>
              <a:ext cx="1103622" cy="565448"/>
              <a:chOff x="160455" y="4089255"/>
              <a:chExt cx="1103622" cy="565448"/>
            </a:xfrm>
          </p:grpSpPr>
          <p:cxnSp>
            <p:nvCxnSpPr>
              <p:cNvPr id="2064" name="Gerade Verbindung 2063">
                <a:extLst>
                  <a:ext uri="{FF2B5EF4-FFF2-40B4-BE49-F238E27FC236}">
                    <a16:creationId xmlns:a16="http://schemas.microsoft.com/office/drawing/2014/main" id="{6814F863-90AE-5E3E-B3ED-42CC546ADA73}"/>
                  </a:ext>
                </a:extLst>
              </p:cNvPr>
              <p:cNvCxnSpPr>
                <a:cxnSpLocks/>
              </p:cNvCxnSpPr>
              <p:nvPr/>
            </p:nvCxnSpPr>
            <p:spPr>
              <a:xfrm flipV="1">
                <a:off x="160455" y="4371980"/>
                <a:ext cx="811085" cy="1894"/>
              </a:xfrm>
              <a:prstGeom prst="line">
                <a:avLst/>
              </a:prstGeom>
            </p:spPr>
            <p:style>
              <a:lnRef idx="1">
                <a:schemeClr val="dk1"/>
              </a:lnRef>
              <a:fillRef idx="0">
                <a:schemeClr val="dk1"/>
              </a:fillRef>
              <a:effectRef idx="0">
                <a:schemeClr val="dk1"/>
              </a:effectRef>
              <a:fontRef idx="minor">
                <a:schemeClr val="tx1"/>
              </a:fontRef>
            </p:style>
          </p:cxnSp>
          <p:sp>
            <p:nvSpPr>
              <p:cNvPr id="2065" name="Oval 2064">
                <a:extLst>
                  <a:ext uri="{FF2B5EF4-FFF2-40B4-BE49-F238E27FC236}">
                    <a16:creationId xmlns:a16="http://schemas.microsoft.com/office/drawing/2014/main" id="{E7FD2956-0E0E-C330-072F-A9840A0D97CB}"/>
                  </a:ext>
                </a:extLst>
              </p:cNvPr>
              <p:cNvSpPr/>
              <p:nvPr/>
            </p:nvSpPr>
            <p:spPr>
              <a:xfrm>
                <a:off x="881528" y="4281968"/>
                <a:ext cx="180023" cy="180023"/>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2066" name="Ring 2065">
                <a:extLst>
                  <a:ext uri="{FF2B5EF4-FFF2-40B4-BE49-F238E27FC236}">
                    <a16:creationId xmlns:a16="http://schemas.microsoft.com/office/drawing/2014/main" id="{E537B240-49D2-C0E5-AEE5-7ABC0C46C04B}"/>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2067" name="Ring 2066">
                <a:extLst>
                  <a:ext uri="{FF2B5EF4-FFF2-40B4-BE49-F238E27FC236}">
                    <a16:creationId xmlns:a16="http://schemas.microsoft.com/office/drawing/2014/main" id="{8F63F014-98FA-1468-69E3-FF46FA21156A}"/>
                  </a:ext>
                </a:extLst>
              </p:cNvPr>
              <p:cNvSpPr/>
              <p:nvPr/>
            </p:nvSpPr>
            <p:spPr>
              <a:xfrm>
                <a:off x="679000" y="4089255"/>
                <a:ext cx="585077" cy="565448"/>
              </a:xfrm>
              <a:prstGeom prst="donut">
                <a:avLst>
                  <a:gd name="adj" fmla="val 2494"/>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grpSp>
        <p:sp>
          <p:nvSpPr>
            <p:cNvPr id="58" name="Textfeld 57">
              <a:extLst>
                <a:ext uri="{FF2B5EF4-FFF2-40B4-BE49-F238E27FC236}">
                  <a16:creationId xmlns:a16="http://schemas.microsoft.com/office/drawing/2014/main" id="{61DC1360-3FC9-54C2-8F4C-1E9B1166F3DF}"/>
                </a:ext>
              </a:extLst>
            </p:cNvPr>
            <p:cNvSpPr txBox="1"/>
            <p:nvPr/>
          </p:nvSpPr>
          <p:spPr>
            <a:xfrm>
              <a:off x="633993" y="4692775"/>
              <a:ext cx="675089" cy="307777"/>
            </a:xfrm>
            <a:prstGeom prst="rect">
              <a:avLst/>
            </a:prstGeom>
            <a:noFill/>
          </p:spPr>
          <p:txBody>
            <a:bodyPr wrap="square" rtlCol="0">
              <a:spAutoFit/>
            </a:bodyPr>
            <a:lstStyle/>
            <a:p>
              <a:r>
                <a:rPr lang="de-DE" sz="1400" dirty="0"/>
                <a:t>2020</a:t>
              </a:r>
            </a:p>
          </p:txBody>
        </p:sp>
        <p:grpSp>
          <p:nvGrpSpPr>
            <p:cNvPr id="59" name="Gruppieren 58">
              <a:extLst>
                <a:ext uri="{FF2B5EF4-FFF2-40B4-BE49-F238E27FC236}">
                  <a16:creationId xmlns:a16="http://schemas.microsoft.com/office/drawing/2014/main" id="{FF435B42-D578-7E93-D1AF-01A54131C99B}"/>
                </a:ext>
              </a:extLst>
            </p:cNvPr>
            <p:cNvGrpSpPr/>
            <p:nvPr/>
          </p:nvGrpSpPr>
          <p:grpSpPr>
            <a:xfrm>
              <a:off x="1061551" y="4089255"/>
              <a:ext cx="1264077" cy="565448"/>
              <a:chOff x="0" y="4089255"/>
              <a:chExt cx="1264077" cy="565448"/>
            </a:xfrm>
          </p:grpSpPr>
          <p:cxnSp>
            <p:nvCxnSpPr>
              <p:cNvPr id="2060" name="Gerade Verbindung 2059">
                <a:extLst>
                  <a:ext uri="{FF2B5EF4-FFF2-40B4-BE49-F238E27FC236}">
                    <a16:creationId xmlns:a16="http://schemas.microsoft.com/office/drawing/2014/main" id="{0F31D137-C36A-0C13-70D8-85D5D7B4E4ED}"/>
                  </a:ext>
                </a:extLst>
              </p:cNvPr>
              <p:cNvCxnSpPr/>
              <p:nvPr/>
            </p:nvCxnSpPr>
            <p:spPr>
              <a:xfrm>
                <a:off x="0" y="4371980"/>
                <a:ext cx="971540" cy="0"/>
              </a:xfrm>
              <a:prstGeom prst="line">
                <a:avLst/>
              </a:prstGeom>
            </p:spPr>
            <p:style>
              <a:lnRef idx="1">
                <a:schemeClr val="dk1"/>
              </a:lnRef>
              <a:fillRef idx="0">
                <a:schemeClr val="dk1"/>
              </a:fillRef>
              <a:effectRef idx="0">
                <a:schemeClr val="dk1"/>
              </a:effectRef>
              <a:fontRef idx="minor">
                <a:schemeClr val="tx1"/>
              </a:fontRef>
            </p:style>
          </p:cxnSp>
          <p:sp>
            <p:nvSpPr>
              <p:cNvPr id="2061" name="Oval 2060">
                <a:extLst>
                  <a:ext uri="{FF2B5EF4-FFF2-40B4-BE49-F238E27FC236}">
                    <a16:creationId xmlns:a16="http://schemas.microsoft.com/office/drawing/2014/main" id="{66155076-249F-02F3-4EEE-88A7C0C9D0AD}"/>
                  </a:ext>
                </a:extLst>
              </p:cNvPr>
              <p:cNvSpPr/>
              <p:nvPr/>
            </p:nvSpPr>
            <p:spPr>
              <a:xfrm>
                <a:off x="881528" y="4281968"/>
                <a:ext cx="180023" cy="180023"/>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p>
            </p:txBody>
          </p:sp>
          <p:sp>
            <p:nvSpPr>
              <p:cNvPr id="2062" name="Ring 2061">
                <a:extLst>
                  <a:ext uri="{FF2B5EF4-FFF2-40B4-BE49-F238E27FC236}">
                    <a16:creationId xmlns:a16="http://schemas.microsoft.com/office/drawing/2014/main" id="{8D08DA42-2161-52DA-E655-C966C0B95D08}"/>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2063" name="Ring 2062">
                <a:extLst>
                  <a:ext uri="{FF2B5EF4-FFF2-40B4-BE49-F238E27FC236}">
                    <a16:creationId xmlns:a16="http://schemas.microsoft.com/office/drawing/2014/main" id="{3EEE1CFA-7BA0-E540-DA38-AA19FAC7D1C4}"/>
                  </a:ext>
                </a:extLst>
              </p:cNvPr>
              <p:cNvSpPr/>
              <p:nvPr/>
            </p:nvSpPr>
            <p:spPr>
              <a:xfrm>
                <a:off x="679000" y="4089255"/>
                <a:ext cx="585077" cy="565448"/>
              </a:xfrm>
              <a:prstGeom prst="donut">
                <a:avLst>
                  <a:gd name="adj" fmla="val 249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solidFill>
                    <a:schemeClr val="tx1"/>
                  </a:solidFill>
                </a:endParaRPr>
              </a:p>
            </p:txBody>
          </p:sp>
        </p:grpSp>
        <p:sp>
          <p:nvSpPr>
            <p:cNvPr id="60" name="Textfeld 59">
              <a:extLst>
                <a:ext uri="{FF2B5EF4-FFF2-40B4-BE49-F238E27FC236}">
                  <a16:creationId xmlns:a16="http://schemas.microsoft.com/office/drawing/2014/main" id="{577C1997-AD85-1513-BB70-30197B8AB33C}"/>
                </a:ext>
              </a:extLst>
            </p:cNvPr>
            <p:cNvSpPr txBox="1"/>
            <p:nvPr/>
          </p:nvSpPr>
          <p:spPr>
            <a:xfrm>
              <a:off x="1695544" y="4692774"/>
              <a:ext cx="675089" cy="307777"/>
            </a:xfrm>
            <a:prstGeom prst="rect">
              <a:avLst/>
            </a:prstGeom>
            <a:noFill/>
          </p:spPr>
          <p:txBody>
            <a:bodyPr wrap="square" rtlCol="0">
              <a:spAutoFit/>
            </a:bodyPr>
            <a:lstStyle/>
            <a:p>
              <a:r>
                <a:rPr lang="de-DE" sz="1400" dirty="0"/>
                <a:t>2021</a:t>
              </a:r>
            </a:p>
          </p:txBody>
        </p:sp>
        <p:grpSp>
          <p:nvGrpSpPr>
            <p:cNvPr id="61" name="Gruppieren 60">
              <a:extLst>
                <a:ext uri="{FF2B5EF4-FFF2-40B4-BE49-F238E27FC236}">
                  <a16:creationId xmlns:a16="http://schemas.microsoft.com/office/drawing/2014/main" id="{21B768DA-3E8E-AFA8-722D-FF821D8A0255}"/>
                </a:ext>
              </a:extLst>
            </p:cNvPr>
            <p:cNvGrpSpPr/>
            <p:nvPr/>
          </p:nvGrpSpPr>
          <p:grpSpPr>
            <a:xfrm>
              <a:off x="2123102" y="4276300"/>
              <a:ext cx="971540" cy="180023"/>
              <a:chOff x="0" y="4274405"/>
              <a:chExt cx="971540" cy="180023"/>
            </a:xfrm>
          </p:grpSpPr>
          <p:cxnSp>
            <p:nvCxnSpPr>
              <p:cNvPr id="2055" name="Gerade Verbindung 2054">
                <a:extLst>
                  <a:ext uri="{FF2B5EF4-FFF2-40B4-BE49-F238E27FC236}">
                    <a16:creationId xmlns:a16="http://schemas.microsoft.com/office/drawing/2014/main" id="{E8FCC78A-F41E-14B6-938A-D35744EF43C8}"/>
                  </a:ext>
                </a:extLst>
              </p:cNvPr>
              <p:cNvCxnSpPr/>
              <p:nvPr/>
            </p:nvCxnSpPr>
            <p:spPr>
              <a:xfrm>
                <a:off x="0" y="4364416"/>
                <a:ext cx="971540" cy="0"/>
              </a:xfrm>
              <a:prstGeom prst="line">
                <a:avLst/>
              </a:prstGeom>
            </p:spPr>
            <p:style>
              <a:lnRef idx="1">
                <a:schemeClr val="dk1"/>
              </a:lnRef>
              <a:fillRef idx="0">
                <a:schemeClr val="dk1"/>
              </a:fillRef>
              <a:effectRef idx="0">
                <a:schemeClr val="dk1"/>
              </a:effectRef>
              <a:fontRef idx="minor">
                <a:schemeClr val="tx1"/>
              </a:fontRef>
            </p:style>
          </p:cxnSp>
          <p:sp>
            <p:nvSpPr>
              <p:cNvPr id="2057" name="Oval 2056">
                <a:extLst>
                  <a:ext uri="{FF2B5EF4-FFF2-40B4-BE49-F238E27FC236}">
                    <a16:creationId xmlns:a16="http://schemas.microsoft.com/office/drawing/2014/main" id="{6EDB78C7-A5DB-3B53-50A5-BE39B34CDE6B}"/>
                  </a:ext>
                </a:extLst>
              </p:cNvPr>
              <p:cNvSpPr/>
              <p:nvPr/>
            </p:nvSpPr>
            <p:spPr>
              <a:xfrm>
                <a:off x="316997" y="4274405"/>
                <a:ext cx="180023" cy="18002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de-DE" dirty="0"/>
              </a:p>
            </p:txBody>
          </p:sp>
        </p:grpSp>
        <p:grpSp>
          <p:nvGrpSpPr>
            <p:cNvPr id="62" name="Gruppieren 61">
              <a:extLst>
                <a:ext uri="{FF2B5EF4-FFF2-40B4-BE49-F238E27FC236}">
                  <a16:creationId xmlns:a16="http://schemas.microsoft.com/office/drawing/2014/main" id="{5D86CAE2-7325-2B32-E674-F18F1EBBFD97}"/>
                </a:ext>
              </a:extLst>
            </p:cNvPr>
            <p:cNvGrpSpPr/>
            <p:nvPr/>
          </p:nvGrpSpPr>
          <p:grpSpPr>
            <a:xfrm>
              <a:off x="3094639" y="4083588"/>
              <a:ext cx="1354091" cy="565448"/>
              <a:chOff x="-90014" y="4089255"/>
              <a:chExt cx="1354091" cy="565448"/>
            </a:xfrm>
          </p:grpSpPr>
          <p:cxnSp>
            <p:nvCxnSpPr>
              <p:cNvPr id="2049" name="Gerade Verbindung 2048">
                <a:extLst>
                  <a:ext uri="{FF2B5EF4-FFF2-40B4-BE49-F238E27FC236}">
                    <a16:creationId xmlns:a16="http://schemas.microsoft.com/office/drawing/2014/main" id="{9DD9829F-799B-FDB8-5188-E1F98E10AB21}"/>
                  </a:ext>
                </a:extLst>
              </p:cNvPr>
              <p:cNvCxnSpPr>
                <a:cxnSpLocks/>
              </p:cNvCxnSpPr>
              <p:nvPr/>
            </p:nvCxnSpPr>
            <p:spPr>
              <a:xfrm>
                <a:off x="-90014" y="4371978"/>
                <a:ext cx="1061554" cy="2"/>
              </a:xfrm>
              <a:prstGeom prst="line">
                <a:avLst/>
              </a:prstGeom>
            </p:spPr>
            <p:style>
              <a:lnRef idx="1">
                <a:schemeClr val="dk1"/>
              </a:lnRef>
              <a:fillRef idx="0">
                <a:schemeClr val="dk1"/>
              </a:fillRef>
              <a:effectRef idx="0">
                <a:schemeClr val="dk1"/>
              </a:effectRef>
              <a:fontRef idx="minor">
                <a:schemeClr val="tx1"/>
              </a:fontRef>
            </p:style>
          </p:cxnSp>
          <p:sp>
            <p:nvSpPr>
              <p:cNvPr id="2050" name="Oval 2049">
                <a:extLst>
                  <a:ext uri="{FF2B5EF4-FFF2-40B4-BE49-F238E27FC236}">
                    <a16:creationId xmlns:a16="http://schemas.microsoft.com/office/drawing/2014/main" id="{75241637-285C-A03F-87B6-A5E1B1BD103B}"/>
                  </a:ext>
                </a:extLst>
              </p:cNvPr>
              <p:cNvSpPr/>
              <p:nvPr/>
            </p:nvSpPr>
            <p:spPr>
              <a:xfrm>
                <a:off x="881528" y="4281968"/>
                <a:ext cx="180023" cy="180023"/>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p>
            </p:txBody>
          </p:sp>
          <p:sp>
            <p:nvSpPr>
              <p:cNvPr id="2051" name="Ring 2050">
                <a:extLst>
                  <a:ext uri="{FF2B5EF4-FFF2-40B4-BE49-F238E27FC236}">
                    <a16:creationId xmlns:a16="http://schemas.microsoft.com/office/drawing/2014/main" id="{5D30FAA4-399B-B016-0B2B-F15044649245}"/>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2053" name="Ring 2052">
                <a:extLst>
                  <a:ext uri="{FF2B5EF4-FFF2-40B4-BE49-F238E27FC236}">
                    <a16:creationId xmlns:a16="http://schemas.microsoft.com/office/drawing/2014/main" id="{815B0EA4-BB19-FA2F-F246-E4A42EB3C67C}"/>
                  </a:ext>
                </a:extLst>
              </p:cNvPr>
              <p:cNvSpPr/>
              <p:nvPr/>
            </p:nvSpPr>
            <p:spPr>
              <a:xfrm>
                <a:off x="679000" y="4089255"/>
                <a:ext cx="585077" cy="565448"/>
              </a:xfrm>
              <a:prstGeom prst="donut">
                <a:avLst>
                  <a:gd name="adj" fmla="val 249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solidFill>
                    <a:schemeClr val="tx1"/>
                  </a:solidFill>
                </a:endParaRPr>
              </a:p>
            </p:txBody>
          </p:sp>
        </p:grpSp>
        <p:sp>
          <p:nvSpPr>
            <p:cNvPr id="63" name="Textfeld 62">
              <a:extLst>
                <a:ext uri="{FF2B5EF4-FFF2-40B4-BE49-F238E27FC236}">
                  <a16:creationId xmlns:a16="http://schemas.microsoft.com/office/drawing/2014/main" id="{A1AC5449-2360-5D56-81BB-67A73AC8DF4D}"/>
                </a:ext>
              </a:extLst>
            </p:cNvPr>
            <p:cNvSpPr txBox="1"/>
            <p:nvPr/>
          </p:nvSpPr>
          <p:spPr>
            <a:xfrm>
              <a:off x="1933877" y="3765606"/>
              <a:ext cx="1192466" cy="246221"/>
            </a:xfrm>
            <a:prstGeom prst="rect">
              <a:avLst/>
            </a:prstGeom>
            <a:noFill/>
          </p:spPr>
          <p:txBody>
            <a:bodyPr wrap="square" rtlCol="0">
              <a:spAutoFit/>
            </a:bodyPr>
            <a:lstStyle/>
            <a:p>
              <a:r>
                <a:rPr lang="de-DE" sz="1000" b="1" dirty="0"/>
                <a:t>ICC </a:t>
              </a:r>
              <a:r>
                <a:rPr lang="de-DE" sz="1000" b="1" dirty="0" err="1"/>
                <a:t>Jurisidction</a:t>
              </a:r>
              <a:r>
                <a:rPr lang="de-DE" sz="1000" b="1" dirty="0"/>
                <a:t> </a:t>
              </a:r>
            </a:p>
          </p:txBody>
        </p:sp>
        <p:sp>
          <p:nvSpPr>
            <p:cNvPr id="2048" name="Textfeld 2047">
              <a:extLst>
                <a:ext uri="{FF2B5EF4-FFF2-40B4-BE49-F238E27FC236}">
                  <a16:creationId xmlns:a16="http://schemas.microsoft.com/office/drawing/2014/main" id="{7D86EF03-83F3-7465-5F85-EFA7BDA5C089}"/>
                </a:ext>
              </a:extLst>
            </p:cNvPr>
            <p:cNvSpPr txBox="1"/>
            <p:nvPr/>
          </p:nvSpPr>
          <p:spPr>
            <a:xfrm>
              <a:off x="3818646" y="4692773"/>
              <a:ext cx="675089" cy="307777"/>
            </a:xfrm>
            <a:prstGeom prst="rect">
              <a:avLst/>
            </a:prstGeom>
            <a:noFill/>
          </p:spPr>
          <p:txBody>
            <a:bodyPr wrap="square" rtlCol="0">
              <a:spAutoFit/>
            </a:bodyPr>
            <a:lstStyle/>
            <a:p>
              <a:r>
                <a:rPr lang="de-DE" sz="1400" dirty="0"/>
                <a:t>2023</a:t>
              </a:r>
            </a:p>
          </p:txBody>
        </p:sp>
      </p:grpSp>
      <p:cxnSp>
        <p:nvCxnSpPr>
          <p:cNvPr id="2071" name="Gerade Verbindung mit Pfeil 2070">
            <a:extLst>
              <a:ext uri="{FF2B5EF4-FFF2-40B4-BE49-F238E27FC236}">
                <a16:creationId xmlns:a16="http://schemas.microsoft.com/office/drawing/2014/main" id="{D4F82C5A-97D0-7202-008E-8E6774BDAD42}"/>
              </a:ext>
            </a:extLst>
          </p:cNvPr>
          <p:cNvCxnSpPr>
            <a:stCxn id="63" idx="2"/>
            <a:endCxn id="2057" idx="0"/>
          </p:cNvCxnSpPr>
          <p:nvPr/>
        </p:nvCxnSpPr>
        <p:spPr>
          <a:xfrm>
            <a:off x="7114368" y="4210565"/>
            <a:ext cx="1" cy="26447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5931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01233 0.00185 L -0.31424 -0.13827 " pathEditMode="relative" ptsTypes="AA">
                                      <p:cBhvr>
                                        <p:cTn id="24" dur="2000" fill="hold"/>
                                        <p:tgtEl>
                                          <p:spTgt spid="39"/>
                                        </p:tgtEl>
                                        <p:attrNameLst>
                                          <p:attrName>ppt_x</p:attrName>
                                          <p:attrName>ppt_y</p:attrName>
                                        </p:attrNameLst>
                                      </p:cBhvr>
                                    </p:animMotion>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5">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00017 -0.00246 L -0.11232 0.08334 " pathEditMode="relative" ptsTypes="AA">
                                      <p:cBhvr>
                                        <p:cTn id="32" dur="2000" fill="hold"/>
                                        <p:tgtEl>
                                          <p:spTgt spid="46"/>
                                        </p:tgtEl>
                                        <p:attrNameLst>
                                          <p:attrName>ppt_x</p:attrName>
                                          <p:attrName>ppt_y</p:attrName>
                                        </p:attrNameLst>
                                      </p:cBhvr>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0" presetClass="path" presetSubtype="0" accel="50000" decel="50000" fill="hold" nodeType="clickEffect">
                                  <p:stCondLst>
                                    <p:cond delay="0"/>
                                  </p:stCondLst>
                                  <p:childTnLst>
                                    <p:animMotion origin="layout" path="M -0.00104 0.02346 L -0.11163 0.25185 " pathEditMode="relative" ptsTypes="AA">
                                      <p:cBhvr>
                                        <p:cTn id="40" dur="2000" fill="hold"/>
                                        <p:tgtEl>
                                          <p:spTgt spid="49"/>
                                        </p:tgtEl>
                                        <p:attrNameLst>
                                          <p:attrName>ppt_x</p:attrName>
                                          <p:attrName>ppt_y</p:attrName>
                                        </p:attrNameLst>
                                      </p:cBhvr>
                                    </p:animMotion>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0">
            <a:extLst>
              <a:ext uri="{FF2B5EF4-FFF2-40B4-BE49-F238E27FC236}">
                <a16:creationId xmlns:a16="http://schemas.microsoft.com/office/drawing/2014/main" id="{5B5922C4-787D-611A-C0B8-7B9C955AB6F8}"/>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2/11</a:t>
            </a:r>
          </a:p>
        </p:txBody>
      </p:sp>
      <p:sp>
        <p:nvSpPr>
          <p:cNvPr id="3" name="Textfeld 2">
            <a:extLst>
              <a:ext uri="{FF2B5EF4-FFF2-40B4-BE49-F238E27FC236}">
                <a16:creationId xmlns:a16="http://schemas.microsoft.com/office/drawing/2014/main" id="{51E76018-D170-B2F9-79E8-01681A91D12A}"/>
              </a:ext>
            </a:extLst>
          </p:cNvPr>
          <p:cNvSpPr txBox="1"/>
          <p:nvPr/>
        </p:nvSpPr>
        <p:spPr>
          <a:xfrm>
            <a:off x="2051678" y="581102"/>
            <a:ext cx="2880368" cy="307777"/>
          </a:xfrm>
          <a:prstGeom prst="rect">
            <a:avLst/>
          </a:prstGeom>
          <a:noFill/>
        </p:spPr>
        <p:txBody>
          <a:bodyPr wrap="square" rtlCol="0">
            <a:spAutoFit/>
          </a:bodyPr>
          <a:lstStyle/>
          <a:p>
            <a:r>
              <a:rPr lang="de-DE" sz="1400" i="1" dirty="0"/>
              <a:t>Deportation </a:t>
            </a:r>
          </a:p>
        </p:txBody>
      </p:sp>
      <p:grpSp>
        <p:nvGrpSpPr>
          <p:cNvPr id="7" name="Gruppieren 6">
            <a:extLst>
              <a:ext uri="{FF2B5EF4-FFF2-40B4-BE49-F238E27FC236}">
                <a16:creationId xmlns:a16="http://schemas.microsoft.com/office/drawing/2014/main" id="{FE02B76C-5202-AE62-F457-1601F9849C75}"/>
              </a:ext>
            </a:extLst>
          </p:cNvPr>
          <p:cNvGrpSpPr/>
          <p:nvPr/>
        </p:nvGrpSpPr>
        <p:grpSpPr>
          <a:xfrm>
            <a:off x="71425" y="1131566"/>
            <a:ext cx="3600460" cy="3682408"/>
            <a:chOff x="251448" y="1131566"/>
            <a:chExt cx="3600460" cy="3682408"/>
          </a:xfrm>
        </p:grpSpPr>
        <p:sp>
          <p:nvSpPr>
            <p:cNvPr id="15" name="Rechteck 14">
              <a:extLst>
                <a:ext uri="{FF2B5EF4-FFF2-40B4-BE49-F238E27FC236}">
                  <a16:creationId xmlns:a16="http://schemas.microsoft.com/office/drawing/2014/main" id="{8A90BCFC-1D84-161D-7BDC-3EA60CF4E90A}"/>
                </a:ext>
              </a:extLst>
            </p:cNvPr>
            <p:cNvSpPr/>
            <p:nvPr/>
          </p:nvSpPr>
          <p:spPr>
            <a:xfrm>
              <a:off x="251448" y="1131566"/>
              <a:ext cx="3600460" cy="368240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dirty="0"/>
            </a:p>
          </p:txBody>
        </p:sp>
        <p:sp>
          <p:nvSpPr>
            <p:cNvPr id="4" name="Textfeld 3">
              <a:extLst>
                <a:ext uri="{FF2B5EF4-FFF2-40B4-BE49-F238E27FC236}">
                  <a16:creationId xmlns:a16="http://schemas.microsoft.com/office/drawing/2014/main" id="{1273C2C7-F76F-42DE-B235-E1A160FFEB77}"/>
                </a:ext>
              </a:extLst>
            </p:cNvPr>
            <p:cNvSpPr txBox="1"/>
            <p:nvPr/>
          </p:nvSpPr>
          <p:spPr>
            <a:xfrm>
              <a:off x="251448" y="1251002"/>
              <a:ext cx="3600460" cy="3293209"/>
            </a:xfrm>
            <a:prstGeom prst="rect">
              <a:avLst/>
            </a:prstGeom>
            <a:noFill/>
          </p:spPr>
          <p:txBody>
            <a:bodyPr wrap="square" rtlCol="0">
              <a:spAutoFit/>
            </a:bodyPr>
            <a:lstStyle/>
            <a:p>
              <a:pPr algn="just"/>
              <a:r>
                <a:rPr lang="de-DE" b="1" dirty="0">
                  <a:solidFill>
                    <a:srgbClr val="FF0000"/>
                  </a:solidFill>
                </a:rPr>
                <a:t>Deportation</a:t>
              </a:r>
            </a:p>
            <a:p>
              <a:pPr algn="just"/>
              <a:endParaRPr lang="de-DE" sz="1200" dirty="0"/>
            </a:p>
            <a:p>
              <a:pPr algn="just"/>
              <a:r>
                <a:rPr lang="de-DE" sz="1200" dirty="0"/>
                <a:t>Deportation </a:t>
              </a:r>
              <a:r>
                <a:rPr lang="de-DE" sz="1200" dirty="0" err="1"/>
                <a:t>or</a:t>
              </a:r>
              <a:r>
                <a:rPr lang="de-DE" sz="1200" dirty="0"/>
                <a:t> </a:t>
              </a:r>
              <a:r>
                <a:rPr lang="de-DE" sz="1200" dirty="0" err="1"/>
                <a:t>forcible</a:t>
              </a:r>
              <a:r>
                <a:rPr lang="de-DE" sz="1200" dirty="0"/>
                <a:t> </a:t>
              </a:r>
              <a:r>
                <a:rPr lang="de-DE" sz="1200" dirty="0" err="1"/>
                <a:t>transfer</a:t>
              </a:r>
              <a:r>
                <a:rPr lang="de-DE" sz="1200" dirty="0"/>
                <a:t> </a:t>
              </a:r>
              <a:r>
                <a:rPr lang="de-DE" sz="1200" dirty="0" err="1"/>
                <a:t>of</a:t>
              </a:r>
              <a:r>
                <a:rPr lang="de-DE" sz="1200" dirty="0"/>
                <a:t> </a:t>
              </a:r>
              <a:r>
                <a:rPr lang="de-DE" sz="1200" dirty="0" err="1"/>
                <a:t>population</a:t>
              </a:r>
              <a:r>
                <a:rPr lang="de-DE" sz="1200" dirty="0"/>
                <a:t> </a:t>
              </a:r>
              <a:r>
                <a:rPr lang="de-DE" sz="1200" dirty="0" err="1"/>
                <a:t>means</a:t>
              </a:r>
              <a:r>
                <a:rPr lang="de-DE" sz="1200" dirty="0"/>
                <a:t> </a:t>
              </a:r>
              <a:r>
                <a:rPr lang="de-DE" sz="1200" dirty="0" err="1"/>
                <a:t>forced</a:t>
              </a:r>
              <a:r>
                <a:rPr lang="de-DE" sz="1200" dirty="0"/>
                <a:t> </a:t>
              </a:r>
              <a:r>
                <a:rPr lang="de-DE" sz="1200" dirty="0" err="1"/>
                <a:t>displacement</a:t>
              </a:r>
              <a:r>
                <a:rPr lang="de-DE" sz="1200" dirty="0"/>
                <a:t> </a:t>
              </a:r>
              <a:r>
                <a:rPr lang="de-DE" sz="1200" dirty="0" err="1"/>
                <a:t>of</a:t>
              </a:r>
              <a:r>
                <a:rPr lang="de-DE" sz="1200" dirty="0"/>
                <a:t> </a:t>
              </a:r>
              <a:r>
                <a:rPr lang="de-DE" sz="1200" dirty="0" err="1"/>
                <a:t>the</a:t>
              </a:r>
              <a:r>
                <a:rPr lang="de-DE" sz="1200" dirty="0"/>
                <a:t> </a:t>
              </a:r>
              <a:r>
                <a:rPr lang="de-DE" sz="1200" dirty="0" err="1"/>
                <a:t>persons</a:t>
              </a:r>
              <a:r>
                <a:rPr lang="de-DE" sz="1200" dirty="0"/>
                <a:t> </a:t>
              </a:r>
              <a:r>
                <a:rPr lang="de-DE" sz="1200" dirty="0" err="1"/>
                <a:t>concerned</a:t>
              </a:r>
              <a:r>
                <a:rPr lang="de-DE" sz="1200" dirty="0"/>
                <a:t> </a:t>
              </a:r>
              <a:r>
                <a:rPr lang="de-DE" sz="1200" dirty="0" err="1"/>
                <a:t>by</a:t>
              </a:r>
              <a:r>
                <a:rPr lang="de-DE" sz="1200" dirty="0"/>
                <a:t> </a:t>
              </a:r>
              <a:r>
                <a:rPr lang="de-DE" sz="1200" dirty="0" err="1"/>
                <a:t>expulsion</a:t>
              </a:r>
              <a:r>
                <a:rPr lang="de-DE" sz="1200" dirty="0"/>
                <a:t> </a:t>
              </a:r>
              <a:r>
                <a:rPr lang="de-DE" sz="1200" dirty="0" err="1"/>
                <a:t>or</a:t>
              </a:r>
              <a:r>
                <a:rPr lang="de-DE" sz="1200" dirty="0"/>
                <a:t> </a:t>
              </a:r>
              <a:r>
                <a:rPr lang="de-DE" sz="1200" b="1" dirty="0" err="1">
                  <a:solidFill>
                    <a:srgbClr val="FF0000"/>
                  </a:solidFill>
                </a:rPr>
                <a:t>other</a:t>
              </a:r>
              <a:r>
                <a:rPr lang="de-DE" sz="1200" b="1" dirty="0">
                  <a:solidFill>
                    <a:srgbClr val="FF0000"/>
                  </a:solidFill>
                </a:rPr>
                <a:t> </a:t>
              </a:r>
              <a:r>
                <a:rPr lang="de-DE" sz="1200" b="1" dirty="0" err="1">
                  <a:solidFill>
                    <a:srgbClr val="FF0000"/>
                  </a:solidFill>
                </a:rPr>
                <a:t>coercive</a:t>
              </a:r>
              <a:r>
                <a:rPr lang="de-DE" sz="1200" b="1" dirty="0">
                  <a:solidFill>
                    <a:srgbClr val="FF0000"/>
                  </a:solidFill>
                </a:rPr>
                <a:t> </a:t>
              </a:r>
              <a:r>
                <a:rPr lang="de-DE" sz="1200" b="1" dirty="0" err="1">
                  <a:solidFill>
                    <a:srgbClr val="FF0000"/>
                  </a:solidFill>
                </a:rPr>
                <a:t>acts</a:t>
              </a:r>
              <a:r>
                <a:rPr lang="de-DE" sz="1200" b="1" dirty="0">
                  <a:solidFill>
                    <a:srgbClr val="FF0000"/>
                  </a:solidFill>
                </a:rPr>
                <a:t> </a:t>
              </a:r>
              <a:r>
                <a:rPr lang="de-DE" sz="1200" dirty="0" err="1"/>
                <a:t>from</a:t>
              </a:r>
              <a:r>
                <a:rPr lang="de-DE" sz="1200" dirty="0"/>
                <a:t> </a:t>
              </a:r>
              <a:r>
                <a:rPr lang="de-DE" sz="1200" dirty="0" err="1"/>
                <a:t>the</a:t>
              </a:r>
              <a:r>
                <a:rPr lang="de-DE" sz="1200" dirty="0"/>
                <a:t> </a:t>
              </a:r>
              <a:r>
                <a:rPr lang="de-DE" sz="1200" dirty="0" err="1"/>
                <a:t>area</a:t>
              </a:r>
              <a:r>
                <a:rPr lang="de-DE" sz="1200" dirty="0"/>
                <a:t> in </a:t>
              </a:r>
              <a:r>
                <a:rPr lang="de-DE" sz="1200" dirty="0" err="1"/>
                <a:t>which</a:t>
              </a:r>
              <a:r>
                <a:rPr lang="de-DE" sz="1200" dirty="0"/>
                <a:t> </a:t>
              </a:r>
              <a:r>
                <a:rPr lang="de-DE" sz="1200" dirty="0" err="1"/>
                <a:t>they</a:t>
              </a:r>
              <a:r>
                <a:rPr lang="de-DE" sz="1200" dirty="0"/>
                <a:t> </a:t>
              </a:r>
              <a:r>
                <a:rPr lang="de-DE" sz="1200" dirty="0" err="1"/>
                <a:t>are</a:t>
              </a:r>
              <a:r>
                <a:rPr lang="de-DE" sz="1200" dirty="0"/>
                <a:t> </a:t>
              </a:r>
              <a:r>
                <a:rPr lang="de-DE" sz="1200" dirty="0" err="1"/>
                <a:t>lawfully</a:t>
              </a:r>
              <a:r>
                <a:rPr lang="de-DE" sz="1200" dirty="0"/>
                <a:t> </a:t>
              </a:r>
              <a:r>
                <a:rPr lang="de-DE" sz="1200" dirty="0" err="1"/>
                <a:t>present</a:t>
              </a:r>
              <a:r>
                <a:rPr lang="de-DE" sz="1200" dirty="0"/>
                <a:t>, </a:t>
              </a:r>
              <a:r>
                <a:rPr lang="de-DE" sz="1200" dirty="0" err="1"/>
                <a:t>without</a:t>
              </a:r>
              <a:r>
                <a:rPr lang="de-DE" sz="1200" dirty="0"/>
                <a:t> </a:t>
              </a:r>
              <a:r>
                <a:rPr lang="de-DE" sz="1200" dirty="0" err="1"/>
                <a:t>grounds</a:t>
              </a:r>
              <a:r>
                <a:rPr lang="de-DE" sz="1200" dirty="0"/>
                <a:t> </a:t>
              </a:r>
              <a:r>
                <a:rPr lang="de-DE" sz="1200" dirty="0" err="1"/>
                <a:t>permitted</a:t>
              </a:r>
              <a:r>
                <a:rPr lang="de-DE" sz="1200" dirty="0"/>
                <a:t> </a:t>
              </a:r>
              <a:r>
                <a:rPr lang="de-DE" sz="1200" dirty="0" err="1"/>
                <a:t>under</a:t>
              </a:r>
              <a:r>
                <a:rPr lang="de-DE" sz="1200" dirty="0"/>
                <a:t> international </a:t>
              </a:r>
              <a:r>
                <a:rPr lang="de-DE" sz="1200" dirty="0" err="1"/>
                <a:t>law</a:t>
              </a:r>
              <a:r>
                <a:rPr lang="de-DE" sz="1200" dirty="0"/>
                <a:t>. </a:t>
              </a:r>
            </a:p>
            <a:p>
              <a:pPr algn="just"/>
              <a:endParaRPr lang="de-DE" dirty="0"/>
            </a:p>
            <a:p>
              <a:pPr algn="just"/>
              <a:r>
                <a:rPr lang="en-US" sz="1200" dirty="0">
                  <a:latin typeface="Arial" panose="020B0604020202020204" pitchFamily="34" charset="0"/>
                  <a:ea typeface="Calibri" panose="020F0502020204030204" pitchFamily="34" charset="0"/>
                  <a:cs typeface="Arial" panose="020B0604020202020204" pitchFamily="34" charset="0"/>
                </a:rPr>
                <a:t>T</a:t>
              </a:r>
              <a:r>
                <a:rPr lang="en-US" sz="1200" dirty="0">
                  <a:effectLst/>
                  <a:latin typeface="Arial" panose="020B0604020202020204" pitchFamily="34" charset="0"/>
                  <a:ea typeface="Calibri" panose="020F0502020204030204" pitchFamily="34" charset="0"/>
                  <a:cs typeface="Arial" panose="020B0604020202020204" pitchFamily="34" charset="0"/>
                </a:rPr>
                <a:t>he term </a:t>
              </a:r>
              <a:r>
                <a:rPr lang="en-US" sz="1200" b="1" dirty="0">
                  <a:effectLst/>
                  <a:latin typeface="Arial" panose="020B0604020202020204" pitchFamily="34" charset="0"/>
                  <a:ea typeface="Calibri" panose="020F0502020204030204" pitchFamily="34" charset="0"/>
                  <a:cs typeface="Arial" panose="020B0604020202020204" pitchFamily="34" charset="0"/>
                </a:rPr>
                <a:t>"forcibly" </a:t>
              </a:r>
              <a:r>
                <a:rPr lang="en-US" sz="1200" dirty="0">
                  <a:solidFill>
                    <a:srgbClr val="FF0000"/>
                  </a:solidFill>
                  <a:effectLst/>
                  <a:latin typeface="Arial" panose="020B0604020202020204" pitchFamily="34" charset="0"/>
                  <a:ea typeface="Calibri" panose="020F0502020204030204" pitchFamily="34" charset="0"/>
                  <a:cs typeface="Arial" panose="020B0604020202020204" pitchFamily="34" charset="0"/>
                </a:rPr>
                <a:t>extends beyond physical force </a:t>
              </a:r>
              <a:r>
                <a:rPr lang="en-US" sz="1200" dirty="0">
                  <a:effectLst/>
                  <a:latin typeface="Arial" panose="020B0604020202020204" pitchFamily="34" charset="0"/>
                  <a:ea typeface="Calibri" panose="020F0502020204030204" pitchFamily="34" charset="0"/>
                  <a:cs typeface="Arial" panose="020B0604020202020204" pitchFamily="34" charset="0"/>
                </a:rPr>
                <a:t>and encompasses threats, coercion, fear of violence, duress, psychological oppression, or abuse of power against individuals, or exploitation of a coercive environment</a:t>
              </a:r>
              <a:r>
                <a:rPr lang="de-DE" sz="1200" dirty="0">
                  <a:latin typeface="Arial" panose="020B0604020202020204" pitchFamily="34" charset="0"/>
                  <a:ea typeface="Calibri" panose="020F0502020204030204" pitchFamily="34" charset="0"/>
                  <a:cs typeface="Arial" panose="020B0604020202020204" pitchFamily="34" charset="0"/>
                </a:rPr>
                <a:t>. </a:t>
              </a:r>
            </a:p>
            <a:p>
              <a:pPr algn="just"/>
              <a:endParaRPr lang="de-DE" sz="1200" dirty="0">
                <a:latin typeface="Arial" panose="020B0604020202020204" pitchFamily="34" charset="0"/>
                <a:cs typeface="Arial" panose="020B0604020202020204" pitchFamily="34" charset="0"/>
              </a:endParaRPr>
            </a:p>
            <a:p>
              <a:pPr algn="just"/>
              <a:endParaRPr lang="de-DE" sz="1200" dirty="0">
                <a:latin typeface="Arial" panose="020B0604020202020204" pitchFamily="34" charset="0"/>
                <a:cs typeface="Arial" panose="020B0604020202020204" pitchFamily="34" charset="0"/>
              </a:endParaRPr>
            </a:p>
            <a:p>
              <a:pPr algn="ctr"/>
              <a:r>
                <a:rPr lang="en-US" sz="1300" b="1" dirty="0">
                  <a:effectLst/>
                  <a:latin typeface="Arial" panose="020B0604020202020204" pitchFamily="34" charset="0"/>
                  <a:ea typeface="Calibri" panose="020F0502020204030204" pitchFamily="34" charset="0"/>
                  <a:cs typeface="Arial" panose="020B0604020202020204" pitchFamily="34" charset="0"/>
                </a:rPr>
                <a:t>no genuine choice but to leave</a:t>
              </a:r>
              <a:r>
                <a:rPr lang="de-DE" sz="1300" b="1" dirty="0">
                  <a:effectLst/>
                  <a:latin typeface="Arial" panose="020B0604020202020204" pitchFamily="34" charset="0"/>
                  <a:cs typeface="Arial" panose="020B0604020202020204" pitchFamily="34" charset="0"/>
                </a:rPr>
                <a:t> </a:t>
              </a:r>
              <a:endParaRPr lang="de-DE" sz="1300" b="1" dirty="0">
                <a:latin typeface="Arial" panose="020B0604020202020204" pitchFamily="34" charset="0"/>
                <a:cs typeface="Arial" panose="020B0604020202020204" pitchFamily="34" charset="0"/>
              </a:endParaRPr>
            </a:p>
          </p:txBody>
        </p:sp>
      </p:grpSp>
      <p:sp>
        <p:nvSpPr>
          <p:cNvPr id="6" name="Textfeld 5">
            <a:extLst>
              <a:ext uri="{FF2B5EF4-FFF2-40B4-BE49-F238E27FC236}">
                <a16:creationId xmlns:a16="http://schemas.microsoft.com/office/drawing/2014/main" id="{957E5AF2-7FA1-1866-96B5-23B62BC3950B}"/>
              </a:ext>
            </a:extLst>
          </p:cNvPr>
          <p:cNvSpPr txBox="1"/>
          <p:nvPr/>
        </p:nvSpPr>
        <p:spPr>
          <a:xfrm>
            <a:off x="3671885" y="1409001"/>
            <a:ext cx="3240414" cy="3154710"/>
          </a:xfrm>
          <a:prstGeom prst="rect">
            <a:avLst/>
          </a:prstGeom>
          <a:noFill/>
        </p:spPr>
        <p:txBody>
          <a:bodyPr wrap="square" rtlCol="0">
            <a:spAutoFit/>
          </a:bodyPr>
          <a:lstStyle/>
          <a:p>
            <a:pPr marL="342900" lvl="0" indent="-342900" algn="just">
              <a:buFont typeface="Symbol" pitchFamily="2" charset="2"/>
              <a:buChar char=""/>
            </a:pPr>
            <a:r>
              <a:rPr lang="en-US" sz="1000" b="1" kern="100" dirty="0">
                <a:latin typeface="Arial" panose="020B0604020202020204" pitchFamily="34" charset="0"/>
                <a:ea typeface="Calibri" panose="020F0502020204030204" pitchFamily="34" charset="0"/>
                <a:cs typeface="Arial" panose="020B0604020202020204" pitchFamily="34" charset="0"/>
              </a:rPr>
              <a:t>K</a:t>
            </a:r>
            <a:r>
              <a:rPr lang="en-US" sz="1000" b="1" kern="100" dirty="0">
                <a:effectLst/>
                <a:latin typeface="Arial" panose="020B0604020202020204" pitchFamily="34" charset="0"/>
                <a:ea typeface="Calibri" panose="020F0502020204030204" pitchFamily="34" charset="0"/>
                <a:cs typeface="Arial" panose="020B0604020202020204" pitchFamily="34" charset="0"/>
              </a:rPr>
              <a:t>illings </a:t>
            </a:r>
            <a:r>
              <a:rPr lang="en-US" sz="1000" kern="100" dirty="0">
                <a:effectLst/>
                <a:latin typeface="Arial" panose="020B0604020202020204" pitchFamily="34" charset="0"/>
                <a:ea typeface="Calibri" panose="020F0502020204030204" pitchFamily="34" charset="0"/>
                <a:cs typeface="Arial" panose="020B0604020202020204" pitchFamily="34" charset="0"/>
              </a:rPr>
              <a:t>of the civilians who remained under control Azerbaijani forces.</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Torture</a:t>
            </a:r>
            <a:r>
              <a:rPr lang="en-US" sz="1000" kern="100" dirty="0">
                <a:effectLst/>
                <a:latin typeface="Arial" panose="020B0604020202020204" pitchFamily="34" charset="0"/>
                <a:ea typeface="Calibri" panose="020F0502020204030204" pitchFamily="34" charset="0"/>
                <a:cs typeface="Arial" panose="020B0604020202020204" pitchFamily="34" charset="0"/>
              </a:rPr>
              <a:t> and mistreatment of civilians and prisoners of war.</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Mutilation</a:t>
            </a:r>
            <a:r>
              <a:rPr lang="en-US" sz="1000" kern="100" dirty="0">
                <a:effectLst/>
                <a:latin typeface="Arial" panose="020B0604020202020204" pitchFamily="34" charset="0"/>
                <a:ea typeface="Calibri" panose="020F0502020204030204" pitchFamily="34" charset="0"/>
                <a:cs typeface="Arial" panose="020B0604020202020204" pitchFamily="34" charset="0"/>
              </a:rPr>
              <a:t> of bodies.</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Sexual violence </a:t>
            </a:r>
            <a:r>
              <a:rPr lang="en-US" sz="1000" kern="100" dirty="0">
                <a:effectLst/>
                <a:latin typeface="Arial" panose="020B0604020202020204" pitchFamily="34" charset="0"/>
                <a:ea typeface="Calibri" panose="020F0502020204030204" pitchFamily="34" charset="0"/>
                <a:cs typeface="Arial" panose="020B0604020202020204" pitchFamily="34" charset="0"/>
              </a:rPr>
              <a:t>committed against Armenian women. </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Acts of physical and psychological violence </a:t>
            </a:r>
            <a:r>
              <a:rPr lang="en-US" sz="1000" kern="100" dirty="0">
                <a:effectLst/>
                <a:latin typeface="Arial" panose="020B0604020202020204" pitchFamily="34" charset="0"/>
                <a:ea typeface="Calibri" panose="020F0502020204030204" pitchFamily="34" charset="0"/>
                <a:cs typeface="Arial" panose="020B0604020202020204" pitchFamily="34" charset="0"/>
              </a:rPr>
              <a:t>causing great suffering or serious injury to body or to mental or physical health, such as nine-month blockade of Nagorno-Karabakh and </a:t>
            </a:r>
            <a:r>
              <a:rPr lang="en-US" sz="1000" b="1" kern="100" dirty="0">
                <a:effectLst/>
                <a:latin typeface="Arial" panose="020B0604020202020204" pitchFamily="34" charset="0"/>
                <a:ea typeface="Calibri" panose="020F0502020204030204" pitchFamily="34" charset="0"/>
                <a:cs typeface="Arial" panose="020B0604020202020204" pitchFamily="34" charset="0"/>
              </a:rPr>
              <a:t>intentional starvation</a:t>
            </a:r>
            <a:r>
              <a:rPr lang="en-US" sz="1000" kern="100" dirty="0">
                <a:effectLst/>
                <a:latin typeface="Arial" panose="020B0604020202020204" pitchFamily="34" charset="0"/>
                <a:ea typeface="Calibri" panose="020F0502020204030204" pitchFamily="34" charset="0"/>
                <a:cs typeface="Arial" panose="020B0604020202020204" pitchFamily="34" charset="0"/>
              </a:rPr>
              <a:t>. </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kern="100" dirty="0">
                <a:effectLst/>
                <a:latin typeface="Arial" panose="020B0604020202020204" pitchFamily="34" charset="0"/>
                <a:ea typeface="Calibri" panose="020F0502020204030204" pitchFamily="34" charset="0"/>
                <a:cs typeface="Arial" panose="020B0604020202020204" pitchFamily="34" charset="0"/>
              </a:rPr>
              <a:t>The </a:t>
            </a:r>
            <a:r>
              <a:rPr lang="en-US" sz="1000" b="1" kern="100" dirty="0">
                <a:effectLst/>
                <a:latin typeface="Arial" panose="020B0604020202020204" pitchFamily="34" charset="0"/>
                <a:ea typeface="Calibri" panose="020F0502020204030204" pitchFamily="34" charset="0"/>
                <a:cs typeface="Arial" panose="020B0604020202020204" pitchFamily="34" charset="0"/>
              </a:rPr>
              <a:t>policy of hatred </a:t>
            </a:r>
            <a:r>
              <a:rPr lang="en-US" sz="1000" kern="100" dirty="0">
                <a:effectLst/>
                <a:latin typeface="Arial" panose="020B0604020202020204" pitchFamily="34" charset="0"/>
                <a:ea typeface="Calibri" panose="020F0502020204030204" pitchFamily="34" charset="0"/>
                <a:cs typeface="Arial" panose="020B0604020202020204" pitchFamily="34" charset="0"/>
              </a:rPr>
              <a:t>towards Armenians, which includes the dissemination of video footages depicting violence against Armenians as described earlier.</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Destruction of Armenian cultural heritage</a:t>
            </a:r>
            <a:r>
              <a:rPr lang="en-US" sz="1000" kern="100" dirty="0">
                <a:effectLst/>
                <a:latin typeface="Arial" panose="020B0604020202020204" pitchFamily="34" charset="0"/>
                <a:ea typeface="Calibri" panose="020F0502020204030204" pitchFamily="34" charset="0"/>
                <a:cs typeface="Arial" panose="020B0604020202020204" pitchFamily="34" charset="0"/>
              </a:rPr>
              <a:t>.</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Destruction of property</a:t>
            </a:r>
            <a:r>
              <a:rPr lang="en-US" sz="1000" kern="100" dirty="0">
                <a:effectLst/>
                <a:latin typeface="Arial" panose="020B0604020202020204" pitchFamily="34" charset="0"/>
                <a:ea typeface="Calibri" panose="020F0502020204030204" pitchFamily="34" charset="0"/>
                <a:cs typeface="Arial" panose="020B0604020202020204" pitchFamily="34" charset="0"/>
              </a:rPr>
              <a:t>.</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Symbol" pitchFamily="2" charset="2"/>
              <a:buChar char=""/>
            </a:pPr>
            <a:r>
              <a:rPr lang="en-US" sz="1000" b="1" kern="100" dirty="0">
                <a:effectLst/>
                <a:latin typeface="Arial" panose="020B0604020202020204" pitchFamily="34" charset="0"/>
                <a:ea typeface="Calibri" panose="020F0502020204030204" pitchFamily="34" charset="0"/>
                <a:cs typeface="Arial" panose="020B0604020202020204" pitchFamily="34" charset="0"/>
              </a:rPr>
              <a:t>Impunity for those actions</a:t>
            </a:r>
            <a:r>
              <a:rPr lang="en-US" sz="1000" kern="100" dirty="0">
                <a:effectLst/>
                <a:latin typeface="Arial" panose="020B0604020202020204" pitchFamily="34" charset="0"/>
                <a:ea typeface="Calibri" panose="020F0502020204030204" pitchFamily="34" charset="0"/>
                <a:cs typeface="Arial" panose="020B0604020202020204" pitchFamily="34" charset="0"/>
              </a:rPr>
              <a:t>. </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endParaRPr lang="de-DE" sz="900" b="1" dirty="0">
              <a:latin typeface="Arial" panose="020B0604020202020204" pitchFamily="34" charset="0"/>
              <a:cs typeface="Arial" panose="020B0604020202020204" pitchFamily="34" charset="0"/>
            </a:endParaRPr>
          </a:p>
        </p:txBody>
      </p:sp>
      <p:sp>
        <p:nvSpPr>
          <p:cNvPr id="9" name="Geschweifte Klammer rechts 8">
            <a:extLst>
              <a:ext uri="{FF2B5EF4-FFF2-40B4-BE49-F238E27FC236}">
                <a16:creationId xmlns:a16="http://schemas.microsoft.com/office/drawing/2014/main" id="{B98A79A8-FD3F-5EC8-56A7-D11C1588D388}"/>
              </a:ext>
            </a:extLst>
          </p:cNvPr>
          <p:cNvSpPr/>
          <p:nvPr/>
        </p:nvSpPr>
        <p:spPr>
          <a:xfrm>
            <a:off x="6912299" y="1375867"/>
            <a:ext cx="601621" cy="3070786"/>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11" name="Textfeld 10">
            <a:extLst>
              <a:ext uri="{FF2B5EF4-FFF2-40B4-BE49-F238E27FC236}">
                <a16:creationId xmlns:a16="http://schemas.microsoft.com/office/drawing/2014/main" id="{0064B755-F67F-A032-E683-B13BE15B9E38}"/>
              </a:ext>
            </a:extLst>
          </p:cNvPr>
          <p:cNvSpPr txBox="1"/>
          <p:nvPr/>
        </p:nvSpPr>
        <p:spPr>
          <a:xfrm>
            <a:off x="7513920" y="2328219"/>
            <a:ext cx="1558655" cy="1138773"/>
          </a:xfrm>
          <a:prstGeom prst="rect">
            <a:avLst/>
          </a:prstGeom>
          <a:noFill/>
        </p:spPr>
        <p:txBody>
          <a:bodyPr wrap="square">
            <a:spAutoFit/>
          </a:bodyPr>
          <a:lstStyle/>
          <a:p>
            <a:pPr lvl="0" algn="ctr"/>
            <a:r>
              <a:rPr lang="en-US" sz="1800" b="1" kern="100" dirty="0">
                <a:solidFill>
                  <a:srgbClr val="FF0000"/>
                </a:solidFill>
                <a:latin typeface="Arial" panose="020B0604020202020204" pitchFamily="34" charset="0"/>
                <a:ea typeface="Calibri" panose="020F0502020204030204" pitchFamily="34" charset="0"/>
                <a:cs typeface="Arial" panose="020B0604020202020204" pitchFamily="34" charset="0"/>
              </a:rPr>
              <a:t>Persecution</a:t>
            </a:r>
          </a:p>
          <a:p>
            <a:pPr lvl="0" algn="just"/>
            <a:r>
              <a:rPr lang="en-US" sz="1000" b="1" kern="100" dirty="0">
                <a:effectLst/>
                <a:latin typeface="Arial" panose="020B0604020202020204" pitchFamily="34" charset="0"/>
                <a:ea typeface="Calibri" panose="020F0502020204030204" pitchFamily="34" charset="0"/>
                <a:cs typeface="Arial" panose="020B0604020202020204" pitchFamily="34" charset="0"/>
              </a:rPr>
              <a:t>These a</a:t>
            </a:r>
            <a:r>
              <a:rPr lang="en-US" sz="1000" b="1" kern="100" dirty="0">
                <a:latin typeface="Arial" panose="020B0604020202020204" pitchFamily="34" charset="0"/>
                <a:ea typeface="Calibri" panose="020F0502020204030204" pitchFamily="34" charset="0"/>
                <a:cs typeface="Arial" panose="020B0604020202020204" pitchFamily="34" charset="0"/>
              </a:rPr>
              <a:t>cts are not sporadic or isolated acts, but build part of the biggest picture of persecution</a:t>
            </a:r>
            <a:endParaRPr lang="de-DE" sz="1000" b="1"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9233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0">
            <a:extLst>
              <a:ext uri="{FF2B5EF4-FFF2-40B4-BE49-F238E27FC236}">
                <a16:creationId xmlns:a16="http://schemas.microsoft.com/office/drawing/2014/main" id="{5B5922C4-787D-611A-C0B8-7B9C955AB6F8}"/>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3/11</a:t>
            </a:r>
          </a:p>
        </p:txBody>
      </p:sp>
      <p:sp>
        <p:nvSpPr>
          <p:cNvPr id="3" name="Textfeld 2">
            <a:extLst>
              <a:ext uri="{FF2B5EF4-FFF2-40B4-BE49-F238E27FC236}">
                <a16:creationId xmlns:a16="http://schemas.microsoft.com/office/drawing/2014/main" id="{51E76018-D170-B2F9-79E8-01681A91D12A}"/>
              </a:ext>
            </a:extLst>
          </p:cNvPr>
          <p:cNvSpPr txBox="1"/>
          <p:nvPr/>
        </p:nvSpPr>
        <p:spPr>
          <a:xfrm>
            <a:off x="2051677" y="581102"/>
            <a:ext cx="4500575" cy="307777"/>
          </a:xfrm>
          <a:prstGeom prst="rect">
            <a:avLst/>
          </a:prstGeom>
          <a:noFill/>
        </p:spPr>
        <p:txBody>
          <a:bodyPr wrap="square" rtlCol="0">
            <a:spAutoFit/>
          </a:bodyPr>
          <a:lstStyle/>
          <a:p>
            <a:r>
              <a:rPr lang="de-DE" sz="1400" i="1" dirty="0" err="1"/>
              <a:t>Persecution</a:t>
            </a:r>
            <a:r>
              <a:rPr lang="de-DE" sz="1400" i="1" dirty="0"/>
              <a:t> </a:t>
            </a:r>
            <a:r>
              <a:rPr lang="de-DE" sz="1400" i="1" dirty="0" err="1"/>
              <a:t>since</a:t>
            </a:r>
            <a:r>
              <a:rPr lang="de-DE" sz="1400" i="1" dirty="0"/>
              <a:t> </a:t>
            </a:r>
            <a:r>
              <a:rPr lang="de-DE" sz="1400" i="1" dirty="0" err="1"/>
              <a:t>Armenian</a:t>
            </a:r>
            <a:r>
              <a:rPr lang="de-DE" sz="1400" i="1" dirty="0"/>
              <a:t> </a:t>
            </a:r>
            <a:r>
              <a:rPr lang="de-DE" sz="1400" i="1" dirty="0" err="1"/>
              <a:t>Genocide</a:t>
            </a:r>
            <a:endParaRPr lang="de-DE" sz="1400" i="1" dirty="0"/>
          </a:p>
        </p:txBody>
      </p:sp>
      <p:grpSp>
        <p:nvGrpSpPr>
          <p:cNvPr id="38" name="Gruppieren 37">
            <a:extLst>
              <a:ext uri="{FF2B5EF4-FFF2-40B4-BE49-F238E27FC236}">
                <a16:creationId xmlns:a16="http://schemas.microsoft.com/office/drawing/2014/main" id="{678ED5FB-BE34-0295-2B49-792F0C1555AD}"/>
              </a:ext>
            </a:extLst>
          </p:cNvPr>
          <p:cNvGrpSpPr/>
          <p:nvPr/>
        </p:nvGrpSpPr>
        <p:grpSpPr>
          <a:xfrm>
            <a:off x="3131816" y="1801293"/>
            <a:ext cx="2340299" cy="1907435"/>
            <a:chOff x="3131816" y="1674439"/>
            <a:chExt cx="2350976" cy="2034289"/>
          </a:xfrm>
        </p:grpSpPr>
        <p:sp>
          <p:nvSpPr>
            <p:cNvPr id="37" name="Oval 36">
              <a:extLst>
                <a:ext uri="{FF2B5EF4-FFF2-40B4-BE49-F238E27FC236}">
                  <a16:creationId xmlns:a16="http://schemas.microsoft.com/office/drawing/2014/main" id="{7A33ABD5-77F5-987F-D0F0-3B2F2DD6F55A}"/>
                </a:ext>
              </a:extLst>
            </p:cNvPr>
            <p:cNvSpPr/>
            <p:nvPr/>
          </p:nvSpPr>
          <p:spPr>
            <a:xfrm>
              <a:off x="3131816" y="1674439"/>
              <a:ext cx="2350976" cy="2034289"/>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7" name="Textfeld 6">
              <a:extLst>
                <a:ext uri="{FF2B5EF4-FFF2-40B4-BE49-F238E27FC236}">
                  <a16:creationId xmlns:a16="http://schemas.microsoft.com/office/drawing/2014/main" id="{C8C287D2-81EF-818A-51E5-882730B2C307}"/>
                </a:ext>
              </a:extLst>
            </p:cNvPr>
            <p:cNvSpPr txBox="1"/>
            <p:nvPr/>
          </p:nvSpPr>
          <p:spPr>
            <a:xfrm>
              <a:off x="3401849" y="2045253"/>
              <a:ext cx="1800230" cy="1292662"/>
            </a:xfrm>
            <a:prstGeom prst="rect">
              <a:avLst/>
            </a:prstGeom>
            <a:noFill/>
          </p:spPr>
          <p:txBody>
            <a:bodyPr wrap="square">
              <a:spAutoFit/>
            </a:bodyPr>
            <a:lstStyle/>
            <a:p>
              <a:pPr algn="ctr"/>
              <a:r>
                <a:rPr lang="de-DE" sz="1800" i="1" dirty="0" err="1"/>
                <a:t>Armenians</a:t>
              </a:r>
              <a:endParaRPr lang="de-DE" sz="1800" i="1" dirty="0"/>
            </a:p>
            <a:p>
              <a:pPr algn="just"/>
              <a:r>
                <a:rPr lang="de-DE" sz="1200" i="1" dirty="0" err="1"/>
                <a:t>Distinct</a:t>
              </a:r>
              <a:r>
                <a:rPr lang="de-DE" sz="1200" i="1" dirty="0"/>
                <a:t>  </a:t>
              </a:r>
              <a:r>
                <a:rPr lang="de-DE" sz="1200" i="1" dirty="0" err="1"/>
                <a:t>ethnic</a:t>
              </a:r>
              <a:r>
                <a:rPr lang="de-DE" sz="1200" i="1" dirty="0"/>
                <a:t> </a:t>
              </a:r>
              <a:r>
                <a:rPr lang="de-DE" sz="1200" i="1" dirty="0" err="1"/>
                <a:t>group</a:t>
              </a:r>
              <a:r>
                <a:rPr lang="de-DE" sz="1200" i="1" dirty="0"/>
                <a:t> </a:t>
              </a:r>
              <a:r>
                <a:rPr lang="de-DE" sz="1200" i="1" dirty="0" err="1"/>
                <a:t>with</a:t>
              </a:r>
              <a:r>
                <a:rPr lang="de-DE" sz="1200" i="1" dirty="0"/>
                <a:t> </a:t>
              </a:r>
              <a:r>
                <a:rPr lang="de-DE" sz="1200" i="1" dirty="0" err="1"/>
                <a:t>ancient</a:t>
              </a:r>
              <a:r>
                <a:rPr lang="de-DE" sz="1200" i="1" dirty="0"/>
                <a:t> </a:t>
              </a:r>
              <a:r>
                <a:rPr lang="de-DE" sz="1200" i="1" dirty="0" err="1"/>
                <a:t>culture</a:t>
              </a:r>
              <a:r>
                <a:rPr lang="de-DE" sz="1200" i="1" dirty="0"/>
                <a:t> and </a:t>
              </a:r>
              <a:r>
                <a:rPr lang="de-DE" sz="1200" i="1" dirty="0" err="1"/>
                <a:t>history</a:t>
              </a:r>
              <a:r>
                <a:rPr lang="de-DE" sz="1200" i="1" dirty="0"/>
                <a:t>, own </a:t>
              </a:r>
              <a:r>
                <a:rPr lang="de-DE" sz="1200" i="1" dirty="0" err="1"/>
                <a:t>language</a:t>
              </a:r>
              <a:r>
                <a:rPr lang="de-DE" sz="1200" i="1" dirty="0"/>
                <a:t> and </a:t>
              </a:r>
              <a:r>
                <a:rPr lang="de-DE" sz="1200" i="1" dirty="0" err="1"/>
                <a:t>alphabet</a:t>
              </a:r>
              <a:r>
                <a:rPr lang="de-DE" sz="1200" i="1" dirty="0"/>
                <a:t>, own </a:t>
              </a:r>
              <a:r>
                <a:rPr lang="de-DE" sz="1200" i="1" dirty="0" err="1"/>
                <a:t>religion</a:t>
              </a:r>
              <a:endParaRPr lang="de-DE" sz="1200" dirty="0"/>
            </a:p>
          </p:txBody>
        </p:sp>
      </p:grpSp>
      <p:grpSp>
        <p:nvGrpSpPr>
          <p:cNvPr id="47" name="Gruppieren 46">
            <a:extLst>
              <a:ext uri="{FF2B5EF4-FFF2-40B4-BE49-F238E27FC236}">
                <a16:creationId xmlns:a16="http://schemas.microsoft.com/office/drawing/2014/main" id="{B9F8BE9C-6EC9-230D-40CD-CB949BCE4F28}"/>
              </a:ext>
            </a:extLst>
          </p:cNvPr>
          <p:cNvGrpSpPr/>
          <p:nvPr/>
        </p:nvGrpSpPr>
        <p:grpSpPr>
          <a:xfrm>
            <a:off x="57669" y="1220194"/>
            <a:ext cx="2772956" cy="3512694"/>
            <a:chOff x="251448" y="1301125"/>
            <a:chExt cx="2772956" cy="3512694"/>
          </a:xfrm>
        </p:grpSpPr>
        <p:sp>
          <p:nvSpPr>
            <p:cNvPr id="39" name="Rechteck 38">
              <a:extLst>
                <a:ext uri="{FF2B5EF4-FFF2-40B4-BE49-F238E27FC236}">
                  <a16:creationId xmlns:a16="http://schemas.microsoft.com/office/drawing/2014/main" id="{7236489B-CC82-1F90-697E-3CEBFF4DF60F}"/>
                </a:ext>
              </a:extLst>
            </p:cNvPr>
            <p:cNvSpPr/>
            <p:nvPr/>
          </p:nvSpPr>
          <p:spPr>
            <a:xfrm>
              <a:off x="251448" y="1320919"/>
              <a:ext cx="2764154" cy="34929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9" name="Textfeld 8">
              <a:extLst>
                <a:ext uri="{FF2B5EF4-FFF2-40B4-BE49-F238E27FC236}">
                  <a16:creationId xmlns:a16="http://schemas.microsoft.com/office/drawing/2014/main" id="{5AA7DE86-4E50-3318-BA1C-6CADB9C84EA7}"/>
                </a:ext>
              </a:extLst>
            </p:cNvPr>
            <p:cNvSpPr txBox="1"/>
            <p:nvPr/>
          </p:nvSpPr>
          <p:spPr>
            <a:xfrm>
              <a:off x="260250" y="1947456"/>
              <a:ext cx="2764154" cy="461665"/>
            </a:xfrm>
            <a:prstGeom prst="rect">
              <a:avLst/>
            </a:prstGeom>
            <a:noFill/>
          </p:spPr>
          <p:txBody>
            <a:bodyPr wrap="square">
              <a:spAutoFit/>
            </a:bodyPr>
            <a:lstStyle/>
            <a:p>
              <a:pPr algn="just"/>
              <a:r>
                <a:rPr lang="en-US" sz="1200" dirty="0">
                  <a:effectLst/>
                  <a:latin typeface="Arial" panose="020B0604020202020204" pitchFamily="34" charset="0"/>
                  <a:ea typeface="Calibri" panose="020F0502020204030204" pitchFamily="34" charset="0"/>
                  <a:cs typeface="Arial" panose="020B0604020202020204" pitchFamily="34" charset="0"/>
                </a:rPr>
                <a:t>Armenians are not indigenous to the Armenian Highlands</a:t>
              </a:r>
              <a:r>
                <a:rPr lang="de-DE" sz="1200" dirty="0">
                  <a:effectLst/>
                  <a:latin typeface="Arial" panose="020B0604020202020204" pitchFamily="34" charset="0"/>
                  <a:cs typeface="Arial" panose="020B0604020202020204" pitchFamily="34" charset="0"/>
                </a:rPr>
                <a:t> </a:t>
              </a:r>
              <a:endParaRPr lang="de-DE" sz="1200" dirty="0">
                <a:latin typeface="Arial" panose="020B0604020202020204" pitchFamily="34" charset="0"/>
                <a:cs typeface="Arial" panose="020B0604020202020204" pitchFamily="34" charset="0"/>
              </a:endParaRPr>
            </a:p>
          </p:txBody>
        </p:sp>
        <p:sp>
          <p:nvSpPr>
            <p:cNvPr id="16" name="Textfeld 15">
              <a:extLst>
                <a:ext uri="{FF2B5EF4-FFF2-40B4-BE49-F238E27FC236}">
                  <a16:creationId xmlns:a16="http://schemas.microsoft.com/office/drawing/2014/main" id="{01A1D66D-11DB-1384-FF24-5C0FB0C65F9C}"/>
                </a:ext>
              </a:extLst>
            </p:cNvPr>
            <p:cNvSpPr txBox="1"/>
            <p:nvPr/>
          </p:nvSpPr>
          <p:spPr>
            <a:xfrm>
              <a:off x="269053" y="2788435"/>
              <a:ext cx="2746549" cy="646331"/>
            </a:xfrm>
            <a:prstGeom prst="rect">
              <a:avLst/>
            </a:prstGeom>
            <a:noFill/>
          </p:spPr>
          <p:txBody>
            <a:bodyPr wrap="square">
              <a:spAutoFit/>
            </a:bodyPr>
            <a:lstStyle/>
            <a:p>
              <a:pPr algn="just"/>
              <a:r>
                <a:rPr lang="en-US" sz="1200" dirty="0">
                  <a:latin typeface="Arial" panose="020B0604020202020204" pitchFamily="34" charset="0"/>
                  <a:ea typeface="Calibri" panose="020F0502020204030204" pitchFamily="34" charset="0"/>
                  <a:cs typeface="Arial" panose="020B0604020202020204" pitchFamily="34" charset="0"/>
                </a:rPr>
                <a:t>T</a:t>
              </a:r>
              <a:r>
                <a:rPr lang="en-US" sz="1200" dirty="0">
                  <a:effectLst/>
                  <a:latin typeface="Arial" panose="020B0604020202020204" pitchFamily="34" charset="0"/>
                  <a:ea typeface="Calibri" panose="020F0502020204030204" pitchFamily="34" charset="0"/>
                  <a:cs typeface="Arial" panose="020B0604020202020204" pitchFamily="34" charset="0"/>
                </a:rPr>
                <a:t>he region did not belong to historical Armenia but was instead a part of Caucasian Albania</a:t>
              </a:r>
              <a:r>
                <a:rPr lang="de-DE" sz="1200" dirty="0">
                  <a:effectLst/>
                  <a:latin typeface="Arial" panose="020B0604020202020204" pitchFamily="34" charset="0"/>
                  <a:cs typeface="Arial" panose="020B0604020202020204" pitchFamily="34" charset="0"/>
                </a:rPr>
                <a:t> </a:t>
              </a:r>
              <a:endParaRPr lang="de-DE" sz="1200" dirty="0">
                <a:latin typeface="Arial" panose="020B0604020202020204" pitchFamily="34" charset="0"/>
                <a:cs typeface="Arial" panose="020B0604020202020204" pitchFamily="34" charset="0"/>
              </a:endParaRPr>
            </a:p>
          </p:txBody>
        </p:sp>
        <p:sp>
          <p:nvSpPr>
            <p:cNvPr id="36" name="Textfeld 35">
              <a:extLst>
                <a:ext uri="{FF2B5EF4-FFF2-40B4-BE49-F238E27FC236}">
                  <a16:creationId xmlns:a16="http://schemas.microsoft.com/office/drawing/2014/main" id="{671B97A2-F428-24B7-666B-0141E78DD0A0}"/>
                </a:ext>
              </a:extLst>
            </p:cNvPr>
            <p:cNvSpPr txBox="1"/>
            <p:nvPr/>
          </p:nvSpPr>
          <p:spPr>
            <a:xfrm>
              <a:off x="251448" y="3814081"/>
              <a:ext cx="2764154" cy="646331"/>
            </a:xfrm>
            <a:prstGeom prst="rect">
              <a:avLst/>
            </a:prstGeom>
            <a:noFill/>
          </p:spPr>
          <p:txBody>
            <a:bodyPr wrap="square">
              <a:spAutoFit/>
            </a:bodyPr>
            <a:lstStyle/>
            <a:p>
              <a:pPr algn="just"/>
              <a:r>
                <a:rPr lang="en-US" sz="1200" dirty="0">
                  <a:effectLst/>
                  <a:latin typeface="Arial" panose="020B0604020202020204" pitchFamily="34" charset="0"/>
                  <a:ea typeface="Calibri" panose="020F0502020204030204" pitchFamily="34" charset="0"/>
                  <a:cs typeface="Arial" panose="020B0604020202020204" pitchFamily="34" charset="0"/>
                </a:rPr>
                <a:t>Armenians were viewed as significant impediments to achieving the objectives of Pan-Turkism </a:t>
              </a:r>
              <a:r>
                <a:rPr lang="de-DE" sz="1200" dirty="0">
                  <a:effectLst/>
                  <a:latin typeface="Arial" panose="020B0604020202020204" pitchFamily="34" charset="0"/>
                  <a:cs typeface="Arial" panose="020B0604020202020204" pitchFamily="34" charset="0"/>
                </a:rPr>
                <a:t> </a:t>
              </a:r>
              <a:endParaRPr lang="de-DE" sz="1200" dirty="0">
                <a:latin typeface="Arial" panose="020B0604020202020204" pitchFamily="34" charset="0"/>
                <a:cs typeface="Arial" panose="020B0604020202020204" pitchFamily="34" charset="0"/>
              </a:endParaRPr>
            </a:p>
          </p:txBody>
        </p:sp>
        <p:sp>
          <p:nvSpPr>
            <p:cNvPr id="46" name="Textfeld 45">
              <a:extLst>
                <a:ext uri="{FF2B5EF4-FFF2-40B4-BE49-F238E27FC236}">
                  <a16:creationId xmlns:a16="http://schemas.microsoft.com/office/drawing/2014/main" id="{9A208CB0-3D6A-3DB3-1C3A-490F11A136A4}"/>
                </a:ext>
              </a:extLst>
            </p:cNvPr>
            <p:cNvSpPr txBox="1"/>
            <p:nvPr/>
          </p:nvSpPr>
          <p:spPr>
            <a:xfrm>
              <a:off x="517673" y="1301125"/>
              <a:ext cx="2231701" cy="646331"/>
            </a:xfrm>
            <a:prstGeom prst="rect">
              <a:avLst/>
            </a:prstGeom>
            <a:noFill/>
          </p:spPr>
          <p:txBody>
            <a:bodyPr wrap="square">
              <a:spAutoFit/>
            </a:bodyPr>
            <a:lstStyle/>
            <a:p>
              <a:pPr algn="ctr"/>
              <a:r>
                <a:rPr lang="de-DE" sz="1800" dirty="0">
                  <a:effectLst/>
                  <a:latin typeface="Arial" panose="020B0604020202020204" pitchFamily="34" charset="0"/>
                  <a:ea typeface="Calibri" panose="020F0502020204030204" pitchFamily="34" charset="0"/>
                  <a:cs typeface="Arial" panose="020B0604020202020204" pitchFamily="34" charset="0"/>
                </a:rPr>
                <a:t>Narratives in </a:t>
              </a:r>
              <a:r>
                <a:rPr lang="de-DE" sz="1800" dirty="0" err="1">
                  <a:effectLst/>
                  <a:latin typeface="Arial" panose="020B0604020202020204" pitchFamily="34" charset="0"/>
                  <a:ea typeface="Calibri" panose="020F0502020204030204" pitchFamily="34" charset="0"/>
                  <a:cs typeface="Arial" panose="020B0604020202020204" pitchFamily="34" charset="0"/>
                </a:rPr>
                <a:t>Azerbaijan</a:t>
              </a:r>
              <a:endParaRPr lang="de-DE" dirty="0"/>
            </a:p>
          </p:txBody>
        </p:sp>
      </p:grpSp>
      <p:grpSp>
        <p:nvGrpSpPr>
          <p:cNvPr id="48" name="Gruppieren 47">
            <a:extLst>
              <a:ext uri="{FF2B5EF4-FFF2-40B4-BE49-F238E27FC236}">
                <a16:creationId xmlns:a16="http://schemas.microsoft.com/office/drawing/2014/main" id="{9E3C07AC-47F7-0898-93FC-C7D407B53C9D}"/>
              </a:ext>
            </a:extLst>
          </p:cNvPr>
          <p:cNvGrpSpPr/>
          <p:nvPr/>
        </p:nvGrpSpPr>
        <p:grpSpPr>
          <a:xfrm>
            <a:off x="6047150" y="1189521"/>
            <a:ext cx="2772956" cy="3543367"/>
            <a:chOff x="251448" y="1270452"/>
            <a:chExt cx="2772956" cy="3543367"/>
          </a:xfrm>
        </p:grpSpPr>
        <p:sp>
          <p:nvSpPr>
            <p:cNvPr id="49" name="Rechteck 48">
              <a:extLst>
                <a:ext uri="{FF2B5EF4-FFF2-40B4-BE49-F238E27FC236}">
                  <a16:creationId xmlns:a16="http://schemas.microsoft.com/office/drawing/2014/main" id="{B94A33CB-BBBF-E82A-C566-319C01A86CA1}"/>
                </a:ext>
              </a:extLst>
            </p:cNvPr>
            <p:cNvSpPr/>
            <p:nvPr/>
          </p:nvSpPr>
          <p:spPr>
            <a:xfrm>
              <a:off x="251448" y="1320919"/>
              <a:ext cx="2764154" cy="34929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51" name="Textfeld 50">
              <a:extLst>
                <a:ext uri="{FF2B5EF4-FFF2-40B4-BE49-F238E27FC236}">
                  <a16:creationId xmlns:a16="http://schemas.microsoft.com/office/drawing/2014/main" id="{6746906A-FD0B-E5B3-17A3-292D8B100438}"/>
                </a:ext>
              </a:extLst>
            </p:cNvPr>
            <p:cNvSpPr txBox="1"/>
            <p:nvPr/>
          </p:nvSpPr>
          <p:spPr>
            <a:xfrm>
              <a:off x="260250" y="1947456"/>
              <a:ext cx="2764154" cy="2492990"/>
            </a:xfrm>
            <a:prstGeom prst="rect">
              <a:avLst/>
            </a:prstGeom>
            <a:noFill/>
          </p:spPr>
          <p:txBody>
            <a:bodyPr wrap="square">
              <a:spAutoFit/>
            </a:bodyPr>
            <a:lstStyle/>
            <a:p>
              <a:pPr algn="just"/>
              <a:r>
                <a:rPr lang="de-DE" sz="1200" dirty="0" err="1">
                  <a:effectLst/>
                  <a:latin typeface="Arial" panose="020B0604020202020204" pitchFamily="34" charset="0"/>
                  <a:ea typeface="Calibri" panose="020F0502020204030204" pitchFamily="34" charset="0"/>
                  <a:cs typeface="Arial" panose="020B0604020202020204" pitchFamily="34" charset="0"/>
                </a:rPr>
                <a:t>Changing</a:t>
              </a:r>
              <a:r>
                <a:rPr lang="de-DE" sz="1200" dirty="0">
                  <a:effectLst/>
                  <a:latin typeface="Arial" panose="020B0604020202020204" pitchFamily="34" charset="0"/>
                  <a:ea typeface="Calibri" panose="020F0502020204030204" pitchFamily="34" charset="0"/>
                  <a:cs typeface="Arial" panose="020B0604020202020204" pitchFamily="34" charset="0"/>
                </a:rPr>
                <a:t> </a:t>
              </a:r>
              <a:r>
                <a:rPr lang="de-DE" sz="1200" dirty="0" err="1">
                  <a:effectLst/>
                  <a:latin typeface="Arial" panose="020B0604020202020204" pitchFamily="34" charset="0"/>
                  <a:ea typeface="Calibri" panose="020F0502020204030204" pitchFamily="34" charset="0"/>
                  <a:cs typeface="Arial" panose="020B0604020202020204" pitchFamily="34" charset="0"/>
                </a:rPr>
                <a:t>the</a:t>
              </a:r>
              <a:r>
                <a:rPr lang="de-DE" sz="1200" dirty="0">
                  <a:latin typeface="Arial" panose="020B0604020202020204" pitchFamily="34" charset="0"/>
                  <a:ea typeface="Calibri" panose="020F0502020204030204" pitchFamily="34" charset="0"/>
                  <a:cs typeface="Arial" panose="020B0604020202020204" pitchFamily="34" charset="0"/>
                </a:rPr>
                <a:t> </a:t>
              </a:r>
              <a:r>
                <a:rPr lang="de-DE" sz="1200" dirty="0" err="1">
                  <a:latin typeface="Arial" panose="020B0604020202020204" pitchFamily="34" charset="0"/>
                  <a:ea typeface="Calibri" panose="020F0502020204030204" pitchFamily="34" charset="0"/>
                  <a:cs typeface="Arial" panose="020B0604020202020204" pitchFamily="34" charset="0"/>
                </a:rPr>
                <a:t>history</a:t>
              </a:r>
              <a:r>
                <a:rPr lang="de-DE" sz="1200" dirty="0">
                  <a:latin typeface="Arial" panose="020B0604020202020204" pitchFamily="34" charset="0"/>
                  <a:ea typeface="Calibri" panose="020F0502020204030204" pitchFamily="34" charset="0"/>
                  <a:cs typeface="Arial" panose="020B0604020202020204" pitchFamily="34" charset="0"/>
                </a:rPr>
                <a:t> </a:t>
              </a:r>
            </a:p>
            <a:p>
              <a:pPr algn="just"/>
              <a:endParaRPr lang="de-DE" sz="1200" dirty="0">
                <a:latin typeface="Arial" panose="020B0604020202020204" pitchFamily="34" charset="0"/>
                <a:cs typeface="Arial" panose="020B0604020202020204" pitchFamily="34" charset="0"/>
              </a:endParaRPr>
            </a:p>
            <a:p>
              <a:pPr algn="just"/>
              <a:r>
                <a:rPr lang="de-DE" sz="1200" dirty="0" err="1">
                  <a:latin typeface="Arial" panose="020B0604020202020204" pitchFamily="34" charset="0"/>
                  <a:cs typeface="Arial" panose="020B0604020202020204" pitchFamily="34" charset="0"/>
                </a:rPr>
                <a:t>Hate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speech</a:t>
              </a:r>
              <a:endParaRPr lang="de-DE" sz="1200" dirty="0">
                <a:latin typeface="Arial" panose="020B0604020202020204" pitchFamily="34" charset="0"/>
                <a:cs typeface="Arial" panose="020B0604020202020204" pitchFamily="34" charset="0"/>
              </a:endParaRPr>
            </a:p>
            <a:p>
              <a:pPr algn="just"/>
              <a:endParaRPr lang="de-DE" sz="1200" dirty="0">
                <a:latin typeface="Arial" panose="020B0604020202020204" pitchFamily="34" charset="0"/>
                <a:cs typeface="Arial" panose="020B0604020202020204" pitchFamily="34" charset="0"/>
              </a:endParaRPr>
            </a:p>
            <a:p>
              <a:pPr algn="just"/>
              <a:r>
                <a:rPr lang="de-DE" sz="1200" dirty="0" err="1">
                  <a:latin typeface="Arial" panose="020B0604020202020204" pitchFamily="34" charset="0"/>
                  <a:cs typeface="Arial" panose="020B0604020202020204" pitchFamily="34" charset="0"/>
                </a:rPr>
                <a:t>Taregting</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Armenian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cultural</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heritage</a:t>
              </a:r>
              <a:r>
                <a:rPr lang="de-DE" sz="1200" dirty="0">
                  <a:latin typeface="Arial" panose="020B0604020202020204" pitchFamily="34" charset="0"/>
                  <a:cs typeface="Arial" panose="020B0604020202020204" pitchFamily="34" charset="0"/>
                </a:rPr>
                <a:t> </a:t>
              </a:r>
            </a:p>
            <a:p>
              <a:pPr algn="just"/>
              <a:endParaRPr lang="de-DE" sz="1200" dirty="0">
                <a:latin typeface="Arial" panose="020B0604020202020204" pitchFamily="34" charset="0"/>
                <a:cs typeface="Arial" panose="020B0604020202020204" pitchFamily="34" charset="0"/>
              </a:endParaRPr>
            </a:p>
            <a:p>
              <a:pPr algn="just"/>
              <a:r>
                <a:rPr lang="de-DE" sz="1200" dirty="0">
                  <a:latin typeface="Arial" panose="020B0604020202020204" pitchFamily="34" charset="0"/>
                  <a:cs typeface="Arial" panose="020B0604020202020204" pitchFamily="34" charset="0"/>
                </a:rPr>
                <a:t>Targeting </a:t>
              </a:r>
              <a:r>
                <a:rPr lang="de-DE" sz="1200" dirty="0" err="1">
                  <a:latin typeface="Arial" panose="020B0604020202020204" pitchFamily="34" charset="0"/>
                  <a:cs typeface="Arial" panose="020B0604020202020204" pitchFamily="34" charset="0"/>
                </a:rPr>
                <a:t>Armenians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generally</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without</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distinction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between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Armenians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from</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Nagorno-Karabakh</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from</a:t>
              </a:r>
              <a:r>
                <a:rPr lang="de-DE" sz="1200" dirty="0">
                  <a:latin typeface="Arial" panose="020B0604020202020204" pitchFamily="34" charset="0"/>
                  <a:cs typeface="Arial" panose="020B0604020202020204" pitchFamily="34" charset="0"/>
                </a:rPr>
                <a:t> Armenia </a:t>
              </a:r>
              <a:r>
                <a:rPr lang="de-DE" sz="1200" dirty="0" err="1">
                  <a:latin typeface="Arial" panose="020B0604020202020204" pitchFamily="34" charset="0"/>
                  <a:cs typeface="Arial" panose="020B0604020202020204" pitchFamily="34" charset="0"/>
                </a:rPr>
                <a:t>or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from</a:t>
              </a:r>
              <a:r>
                <a:rPr lang="de-DE" sz="1200" dirty="0">
                  <a:latin typeface="Arial" panose="020B0604020202020204" pitchFamily="34" charset="0"/>
                  <a:cs typeface="Arial" panose="020B0604020202020204" pitchFamily="34" charset="0"/>
                </a:rPr>
                <a:t> Diaspora</a:t>
              </a:r>
            </a:p>
            <a:p>
              <a:pPr algn="just"/>
              <a:endParaRPr lang="de-DE" sz="1200" dirty="0">
                <a:latin typeface="Arial" panose="020B0604020202020204" pitchFamily="34" charset="0"/>
                <a:cs typeface="Arial" panose="020B0604020202020204" pitchFamily="34" charset="0"/>
              </a:endParaRPr>
            </a:p>
            <a:p>
              <a:pPr algn="just"/>
              <a:r>
                <a:rPr lang="de-DE" sz="1200" i="1" dirty="0">
                  <a:latin typeface="Arial" panose="020B0604020202020204" pitchFamily="34" charset="0"/>
                  <a:cs typeface="Arial" panose="020B0604020202020204" pitchFamily="34" charset="0"/>
                </a:rPr>
                <a:t>ECRI and CERD FINDINGS </a:t>
              </a:r>
            </a:p>
            <a:p>
              <a:pPr algn="just"/>
              <a:r>
                <a:rPr lang="de-DE" sz="1200" i="1" dirty="0">
                  <a:latin typeface="Arial" panose="020B0604020202020204" pitchFamily="34" charset="0"/>
                  <a:cs typeface="Arial" panose="020B0604020202020204" pitchFamily="34" charset="0"/>
                </a:rPr>
                <a:t>2002; 2006; 2012, 2016; 2022; 2023</a:t>
              </a:r>
            </a:p>
          </p:txBody>
        </p:sp>
        <p:sp>
          <p:nvSpPr>
            <p:cNvPr id="54" name="Textfeld 53">
              <a:extLst>
                <a:ext uri="{FF2B5EF4-FFF2-40B4-BE49-F238E27FC236}">
                  <a16:creationId xmlns:a16="http://schemas.microsoft.com/office/drawing/2014/main" id="{83A361BF-7654-1564-5FDF-77CCB5465FA7}"/>
                </a:ext>
              </a:extLst>
            </p:cNvPr>
            <p:cNvSpPr txBox="1"/>
            <p:nvPr/>
          </p:nvSpPr>
          <p:spPr>
            <a:xfrm>
              <a:off x="526477" y="1270452"/>
              <a:ext cx="2231701" cy="646331"/>
            </a:xfrm>
            <a:prstGeom prst="rect">
              <a:avLst/>
            </a:prstGeom>
            <a:noFill/>
          </p:spPr>
          <p:txBody>
            <a:bodyPr wrap="square">
              <a:spAutoFit/>
            </a:bodyPr>
            <a:lstStyle/>
            <a:p>
              <a:pPr algn="ctr"/>
              <a:r>
                <a:rPr lang="de-DE" sz="1800" dirty="0" err="1">
                  <a:effectLst/>
                  <a:latin typeface="Arial" panose="020B0604020202020204" pitchFamily="34" charset="0"/>
                  <a:ea typeface="Calibri" panose="020F0502020204030204" pitchFamily="34" charset="0"/>
                  <a:cs typeface="Arial" panose="020B0604020202020204" pitchFamily="34" charset="0"/>
                </a:rPr>
                <a:t>Means</a:t>
              </a:r>
              <a:r>
                <a:rPr lang="de-DE" sz="1800" dirty="0">
                  <a:effectLst/>
                  <a:latin typeface="Arial" panose="020B0604020202020204" pitchFamily="34" charset="0"/>
                  <a:ea typeface="Calibri" panose="020F0502020204030204" pitchFamily="34" charset="0"/>
                  <a:cs typeface="Arial" panose="020B0604020202020204" pitchFamily="34" charset="0"/>
                </a:rPr>
                <a:t> </a:t>
              </a:r>
              <a:r>
                <a:rPr lang="de-DE" sz="1800" dirty="0" err="1">
                  <a:effectLst/>
                  <a:latin typeface="Arial" panose="020B0604020202020204" pitchFamily="34" charset="0"/>
                  <a:ea typeface="Calibri" panose="020F0502020204030204" pitchFamily="34" charset="0"/>
                  <a:cs typeface="Arial" panose="020B0604020202020204" pitchFamily="34" charset="0"/>
                </a:rPr>
                <a:t>of</a:t>
              </a:r>
              <a:r>
                <a:rPr lang="de-DE" sz="1800" dirty="0">
                  <a:effectLst/>
                  <a:latin typeface="Arial" panose="020B0604020202020204" pitchFamily="34" charset="0"/>
                  <a:ea typeface="Calibri" panose="020F0502020204030204" pitchFamily="34" charset="0"/>
                  <a:cs typeface="Arial" panose="020B0604020202020204" pitchFamily="34" charset="0"/>
                </a:rPr>
                <a:t> </a:t>
              </a:r>
              <a:r>
                <a:rPr lang="de-DE" sz="1800" dirty="0" err="1">
                  <a:effectLst/>
                  <a:latin typeface="Arial" panose="020B0604020202020204" pitchFamily="34" charset="0"/>
                  <a:ea typeface="Calibri" panose="020F0502020204030204" pitchFamily="34" charset="0"/>
                  <a:cs typeface="Arial" panose="020B0604020202020204" pitchFamily="34" charset="0"/>
                </a:rPr>
                <a:t>Persecution</a:t>
              </a:r>
              <a:endParaRPr lang="de-DE" dirty="0"/>
            </a:p>
          </p:txBody>
        </p:sp>
      </p:grpSp>
    </p:spTree>
    <p:extLst>
      <p:ext uri="{BB962C8B-B14F-4D97-AF65-F5344CB8AC3E}">
        <p14:creationId xmlns:p14="http://schemas.microsoft.com/office/powerpoint/2010/main" val="196595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0">
            <a:extLst>
              <a:ext uri="{FF2B5EF4-FFF2-40B4-BE49-F238E27FC236}">
                <a16:creationId xmlns:a16="http://schemas.microsoft.com/office/drawing/2014/main" id="{5B5922C4-787D-611A-C0B8-7B9C955AB6F8}"/>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4/11</a:t>
            </a:r>
          </a:p>
        </p:txBody>
      </p:sp>
      <p:sp>
        <p:nvSpPr>
          <p:cNvPr id="3" name="Textfeld 2">
            <a:extLst>
              <a:ext uri="{FF2B5EF4-FFF2-40B4-BE49-F238E27FC236}">
                <a16:creationId xmlns:a16="http://schemas.microsoft.com/office/drawing/2014/main" id="{51E76018-D170-B2F9-79E8-01681A91D12A}"/>
              </a:ext>
            </a:extLst>
          </p:cNvPr>
          <p:cNvSpPr txBox="1"/>
          <p:nvPr/>
        </p:nvSpPr>
        <p:spPr>
          <a:xfrm>
            <a:off x="2051677" y="581102"/>
            <a:ext cx="4500575" cy="307777"/>
          </a:xfrm>
          <a:prstGeom prst="rect">
            <a:avLst/>
          </a:prstGeom>
          <a:noFill/>
        </p:spPr>
        <p:txBody>
          <a:bodyPr wrap="square" rtlCol="0">
            <a:spAutoFit/>
          </a:bodyPr>
          <a:lstStyle/>
          <a:p>
            <a:r>
              <a:rPr lang="de-DE" sz="1400" i="1" dirty="0" err="1"/>
              <a:t>Persecution</a:t>
            </a:r>
            <a:r>
              <a:rPr lang="de-DE" sz="1400" i="1" dirty="0"/>
              <a:t> </a:t>
            </a:r>
            <a:r>
              <a:rPr lang="de-DE" sz="1400" i="1" dirty="0" err="1"/>
              <a:t>since</a:t>
            </a:r>
            <a:r>
              <a:rPr lang="de-DE" sz="1400" i="1" dirty="0"/>
              <a:t> </a:t>
            </a:r>
            <a:r>
              <a:rPr lang="de-DE" sz="1400" i="1" dirty="0" err="1"/>
              <a:t>Armenian</a:t>
            </a:r>
            <a:r>
              <a:rPr lang="de-DE" sz="1400" i="1" dirty="0"/>
              <a:t> </a:t>
            </a:r>
            <a:r>
              <a:rPr lang="de-DE" sz="1400" i="1" dirty="0" err="1"/>
              <a:t>Genocide</a:t>
            </a:r>
            <a:endParaRPr lang="de-DE" sz="1400" i="1" dirty="0"/>
          </a:p>
        </p:txBody>
      </p:sp>
      <p:pic>
        <p:nvPicPr>
          <p:cNvPr id="2052" name="Picture 4" descr="Flag of Union of Soviet Socialist Republics | Symbol, Colors &amp; Meanings |  Britannica">
            <a:extLst>
              <a:ext uri="{FF2B5EF4-FFF2-40B4-BE49-F238E27FC236}">
                <a16:creationId xmlns:a16="http://schemas.microsoft.com/office/drawing/2014/main" id="{801B3568-EA57-FA80-42B5-A363AE4E3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1402" y="55850"/>
            <a:ext cx="800220" cy="40011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9794468A-E8CA-2D36-8339-9AACEAC21BBD}"/>
              </a:ext>
            </a:extLst>
          </p:cNvPr>
          <p:cNvSpPr txBox="1"/>
          <p:nvPr/>
        </p:nvSpPr>
        <p:spPr>
          <a:xfrm>
            <a:off x="-20739" y="1116560"/>
            <a:ext cx="5940759" cy="954107"/>
          </a:xfrm>
          <a:prstGeom prst="rect">
            <a:avLst/>
          </a:prstGeom>
          <a:noFill/>
        </p:spPr>
        <p:txBody>
          <a:bodyPr wrap="square" rtlCol="0">
            <a:spAutoFit/>
          </a:bodyPr>
          <a:lstStyle/>
          <a:p>
            <a:r>
              <a:rPr lang="de-DE" sz="1400" b="1" i="1" dirty="0" err="1"/>
              <a:t>Soviet</a:t>
            </a:r>
            <a:r>
              <a:rPr lang="de-DE" sz="1400" b="1" i="1" dirty="0"/>
              <a:t> </a:t>
            </a:r>
            <a:r>
              <a:rPr lang="de-DE" sz="1400" b="1" i="1" dirty="0" err="1"/>
              <a:t>decree</a:t>
            </a:r>
            <a:r>
              <a:rPr lang="de-DE" sz="1400" b="1" i="1" dirty="0"/>
              <a:t> </a:t>
            </a:r>
            <a:r>
              <a:rPr lang="de-DE" sz="1400" i="1" dirty="0" err="1"/>
              <a:t>establishing</a:t>
            </a:r>
            <a:r>
              <a:rPr lang="de-DE" sz="1400" i="1" dirty="0"/>
              <a:t> </a:t>
            </a:r>
            <a:r>
              <a:rPr lang="de-DE" sz="1400" i="1" dirty="0" err="1"/>
              <a:t>the</a:t>
            </a:r>
            <a:r>
              <a:rPr lang="de-DE" sz="1400" i="1" dirty="0"/>
              <a:t> </a:t>
            </a:r>
            <a:r>
              <a:rPr lang="de-DE" sz="1400" i="1" dirty="0" err="1"/>
              <a:t>Nagorno-Karabakh</a:t>
            </a:r>
            <a:r>
              <a:rPr lang="de-DE" sz="1400" i="1" dirty="0"/>
              <a:t> </a:t>
            </a:r>
            <a:r>
              <a:rPr lang="de-DE" sz="1400" i="1" dirty="0" err="1"/>
              <a:t>Autonomous</a:t>
            </a:r>
            <a:r>
              <a:rPr lang="de-DE" sz="1400" i="1" dirty="0"/>
              <a:t> Region (NKAO) </a:t>
            </a:r>
            <a:r>
              <a:rPr lang="de-DE" sz="1400" i="1" dirty="0" err="1"/>
              <a:t>as</a:t>
            </a:r>
            <a:r>
              <a:rPr lang="de-DE" sz="1400" i="1" dirty="0"/>
              <a:t> </a:t>
            </a:r>
            <a:r>
              <a:rPr lang="de-DE" sz="1400" i="1" dirty="0" err="1"/>
              <a:t>part</a:t>
            </a:r>
            <a:r>
              <a:rPr lang="de-DE" sz="1400" i="1" dirty="0"/>
              <a:t> </a:t>
            </a:r>
            <a:r>
              <a:rPr lang="de-DE" sz="1400" i="1" dirty="0" err="1"/>
              <a:t>of</a:t>
            </a:r>
            <a:r>
              <a:rPr lang="de-DE" sz="1400" i="1" dirty="0"/>
              <a:t> </a:t>
            </a:r>
            <a:r>
              <a:rPr lang="de-DE" sz="1400" i="1" dirty="0" err="1"/>
              <a:t>Azerbaijani</a:t>
            </a:r>
            <a:r>
              <a:rPr lang="de-DE" sz="1400" i="1" dirty="0"/>
              <a:t> SSR </a:t>
            </a:r>
          </a:p>
          <a:p>
            <a:endParaRPr lang="de-DE" sz="1400" i="1" dirty="0"/>
          </a:p>
          <a:p>
            <a:r>
              <a:rPr lang="de-DE" sz="1400" i="1" dirty="0"/>
              <a:t>7 </a:t>
            </a:r>
            <a:r>
              <a:rPr lang="de-DE" sz="1400" i="1" dirty="0" err="1"/>
              <a:t>July</a:t>
            </a:r>
            <a:r>
              <a:rPr lang="de-DE" sz="1400" i="1" dirty="0"/>
              <a:t> 1923 </a:t>
            </a:r>
          </a:p>
        </p:txBody>
      </p:sp>
      <p:pic>
        <p:nvPicPr>
          <p:cNvPr id="2054" name="Picture 6" descr="Artsakh prepares to mark 35th anniversary of liberation movement - Panorama  | Armenian news">
            <a:extLst>
              <a:ext uri="{FF2B5EF4-FFF2-40B4-BE49-F238E27FC236}">
                <a16:creationId xmlns:a16="http://schemas.microsoft.com/office/drawing/2014/main" id="{E3EE1050-6795-B045-BC74-6B0C8BA61A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4821" y="782320"/>
            <a:ext cx="2406304" cy="13493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35th anniversary of the Karabakh movement, JAMnews">
            <a:extLst>
              <a:ext uri="{FF2B5EF4-FFF2-40B4-BE49-F238E27FC236}">
                <a16:creationId xmlns:a16="http://schemas.microsoft.com/office/drawing/2014/main" id="{DC3C6C6F-2E16-E9E5-0A78-DC8240B77C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821" y="2262076"/>
            <a:ext cx="2406304" cy="1792693"/>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uppieren 42">
            <a:extLst>
              <a:ext uri="{FF2B5EF4-FFF2-40B4-BE49-F238E27FC236}">
                <a16:creationId xmlns:a16="http://schemas.microsoft.com/office/drawing/2014/main" id="{BD275D5A-A216-2BF1-0D4E-BD70570E6350}"/>
              </a:ext>
            </a:extLst>
          </p:cNvPr>
          <p:cNvGrpSpPr/>
          <p:nvPr/>
        </p:nvGrpSpPr>
        <p:grpSpPr>
          <a:xfrm>
            <a:off x="8724" y="2178124"/>
            <a:ext cx="4752023" cy="1524527"/>
            <a:chOff x="0" y="2719712"/>
            <a:chExt cx="4752023" cy="1524527"/>
          </a:xfrm>
        </p:grpSpPr>
        <p:sp>
          <p:nvSpPr>
            <p:cNvPr id="10" name="Textfeld 9">
              <a:extLst>
                <a:ext uri="{FF2B5EF4-FFF2-40B4-BE49-F238E27FC236}">
                  <a16:creationId xmlns:a16="http://schemas.microsoft.com/office/drawing/2014/main" id="{B6442F28-251B-597D-23B6-34A3A4311ED5}"/>
                </a:ext>
              </a:extLst>
            </p:cNvPr>
            <p:cNvSpPr txBox="1"/>
            <p:nvPr/>
          </p:nvSpPr>
          <p:spPr>
            <a:xfrm>
              <a:off x="0" y="2719712"/>
              <a:ext cx="4752023" cy="523220"/>
            </a:xfrm>
            <a:prstGeom prst="rect">
              <a:avLst/>
            </a:prstGeom>
            <a:noFill/>
          </p:spPr>
          <p:txBody>
            <a:bodyPr wrap="square" rtlCol="0">
              <a:spAutoFit/>
            </a:bodyPr>
            <a:lstStyle/>
            <a:p>
              <a:r>
                <a:rPr lang="de-DE" sz="1400" b="1" i="1" dirty="0"/>
                <a:t>NKAO </a:t>
              </a:r>
              <a:r>
                <a:rPr lang="de-DE" sz="1400" b="1" i="1" dirty="0" err="1"/>
                <a:t>Armenian</a:t>
              </a:r>
              <a:r>
                <a:rPr lang="de-DE" sz="1400" b="1" i="1" dirty="0"/>
                <a:t> </a:t>
              </a:r>
              <a:r>
                <a:rPr lang="de-DE" sz="1400" b="1" i="1" dirty="0" err="1"/>
                <a:t>attempts</a:t>
              </a:r>
              <a:r>
                <a:rPr lang="de-DE" sz="1400" b="1" i="1" dirty="0"/>
                <a:t> </a:t>
              </a:r>
              <a:r>
                <a:rPr lang="de-DE" sz="1400" b="1" i="1" dirty="0" err="1"/>
                <a:t>to</a:t>
              </a:r>
              <a:r>
                <a:rPr lang="de-DE" sz="1400" b="1" i="1" dirty="0"/>
                <a:t> </a:t>
              </a:r>
              <a:r>
                <a:rPr lang="de-DE" sz="1400" b="1" i="1" dirty="0" err="1"/>
                <a:t>reach</a:t>
              </a:r>
              <a:r>
                <a:rPr lang="de-DE" sz="1400" b="1" i="1" dirty="0"/>
                <a:t> Moscow </a:t>
              </a:r>
              <a:r>
                <a:rPr lang="de-DE" sz="1400" b="1" i="1" dirty="0" err="1"/>
                <a:t>to</a:t>
              </a:r>
              <a:r>
                <a:rPr lang="de-DE" sz="1400" b="1" i="1" dirty="0"/>
                <a:t> </a:t>
              </a:r>
              <a:r>
                <a:rPr lang="de-DE" sz="1400" b="1" i="1" dirty="0" err="1"/>
                <a:t>change</a:t>
              </a:r>
              <a:r>
                <a:rPr lang="de-DE" sz="1400" b="1" i="1" dirty="0"/>
                <a:t> </a:t>
              </a:r>
              <a:r>
                <a:rPr lang="de-DE" sz="1400" b="1" i="1" dirty="0" err="1"/>
                <a:t>the</a:t>
              </a:r>
              <a:r>
                <a:rPr lang="de-DE" sz="1400" b="1" i="1" dirty="0"/>
                <a:t> administrative </a:t>
              </a:r>
              <a:r>
                <a:rPr lang="de-DE" sz="1400" b="1" i="1" dirty="0" err="1"/>
                <a:t>borders</a:t>
              </a:r>
              <a:r>
                <a:rPr lang="de-DE" sz="1400" b="1" i="1" dirty="0"/>
                <a:t> </a:t>
              </a:r>
              <a:r>
                <a:rPr lang="de-DE" sz="1400" b="1" i="1" dirty="0" err="1"/>
                <a:t>between</a:t>
              </a:r>
              <a:r>
                <a:rPr lang="de-DE" sz="1400" b="1" i="1" dirty="0"/>
                <a:t> </a:t>
              </a:r>
              <a:r>
                <a:rPr lang="de-DE" sz="1400" b="1" i="1" dirty="0" err="1"/>
                <a:t>two</a:t>
              </a:r>
              <a:r>
                <a:rPr lang="de-DE" sz="1400" b="1" i="1" dirty="0"/>
                <a:t> SSRs</a:t>
              </a:r>
              <a:endParaRPr lang="de-DE" sz="1400" i="1" dirty="0"/>
            </a:p>
          </p:txBody>
        </p:sp>
        <p:grpSp>
          <p:nvGrpSpPr>
            <p:cNvPr id="42" name="Gruppieren 41">
              <a:extLst>
                <a:ext uri="{FF2B5EF4-FFF2-40B4-BE49-F238E27FC236}">
                  <a16:creationId xmlns:a16="http://schemas.microsoft.com/office/drawing/2014/main" id="{D6C61EC3-353B-28F3-231A-C761CF3DC339}"/>
                </a:ext>
              </a:extLst>
            </p:cNvPr>
            <p:cNvGrpSpPr/>
            <p:nvPr/>
          </p:nvGrpSpPr>
          <p:grpSpPr>
            <a:xfrm>
              <a:off x="0" y="3327275"/>
              <a:ext cx="4493735" cy="916964"/>
              <a:chOff x="0" y="4083588"/>
              <a:chExt cx="4493735" cy="916964"/>
            </a:xfrm>
          </p:grpSpPr>
          <p:grpSp>
            <p:nvGrpSpPr>
              <p:cNvPr id="18" name="Gruppieren 17">
                <a:extLst>
                  <a:ext uri="{FF2B5EF4-FFF2-40B4-BE49-F238E27FC236}">
                    <a16:creationId xmlns:a16="http://schemas.microsoft.com/office/drawing/2014/main" id="{6DA5F2D0-13D6-A066-E8CD-D6BABBDA2221}"/>
                  </a:ext>
                </a:extLst>
              </p:cNvPr>
              <p:cNvGrpSpPr/>
              <p:nvPr/>
            </p:nvGrpSpPr>
            <p:grpSpPr>
              <a:xfrm>
                <a:off x="0" y="4089255"/>
                <a:ext cx="1264077" cy="565448"/>
                <a:chOff x="0" y="4089255"/>
                <a:chExt cx="1264077" cy="565448"/>
              </a:xfrm>
            </p:grpSpPr>
            <p:cxnSp>
              <p:nvCxnSpPr>
                <p:cNvPr id="11" name="Gerade Verbindung 10">
                  <a:extLst>
                    <a:ext uri="{FF2B5EF4-FFF2-40B4-BE49-F238E27FC236}">
                      <a16:creationId xmlns:a16="http://schemas.microsoft.com/office/drawing/2014/main" id="{3852F484-5F58-20FA-12CA-A86764A1E5CB}"/>
                    </a:ext>
                  </a:extLst>
                </p:cNvPr>
                <p:cNvCxnSpPr/>
                <p:nvPr/>
              </p:nvCxnSpPr>
              <p:spPr>
                <a:xfrm>
                  <a:off x="0" y="4371980"/>
                  <a:ext cx="971540" cy="0"/>
                </a:xfrm>
                <a:prstGeom prst="line">
                  <a:avLst/>
                </a:prstGeom>
              </p:spPr>
              <p:style>
                <a:lnRef idx="1">
                  <a:schemeClr val="dk1"/>
                </a:lnRef>
                <a:fillRef idx="0">
                  <a:schemeClr val="dk1"/>
                </a:fillRef>
                <a:effectRef idx="0">
                  <a:schemeClr val="dk1"/>
                </a:effectRef>
                <a:fontRef idx="minor">
                  <a:schemeClr val="tx1"/>
                </a:fontRef>
              </p:style>
            </p:cxnSp>
            <p:sp>
              <p:nvSpPr>
                <p:cNvPr id="12" name="Oval 11">
                  <a:extLst>
                    <a:ext uri="{FF2B5EF4-FFF2-40B4-BE49-F238E27FC236}">
                      <a16:creationId xmlns:a16="http://schemas.microsoft.com/office/drawing/2014/main" id="{8A95ABC6-434F-5377-B5CA-85D62AD13140}"/>
                    </a:ext>
                  </a:extLst>
                </p:cNvPr>
                <p:cNvSpPr/>
                <p:nvPr/>
              </p:nvSpPr>
              <p:spPr>
                <a:xfrm>
                  <a:off x="881528" y="4281968"/>
                  <a:ext cx="180023" cy="180023"/>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3" name="Ring 12">
                  <a:extLst>
                    <a:ext uri="{FF2B5EF4-FFF2-40B4-BE49-F238E27FC236}">
                      <a16:creationId xmlns:a16="http://schemas.microsoft.com/office/drawing/2014/main" id="{23D5C348-A56D-652C-7096-F5A12FB5C9C4}"/>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14" name="Ring 13">
                  <a:extLst>
                    <a:ext uri="{FF2B5EF4-FFF2-40B4-BE49-F238E27FC236}">
                      <a16:creationId xmlns:a16="http://schemas.microsoft.com/office/drawing/2014/main" id="{2D37EB4E-306D-8D98-1F18-3F0F50C76AEE}"/>
                    </a:ext>
                  </a:extLst>
                </p:cNvPr>
                <p:cNvSpPr/>
                <p:nvPr/>
              </p:nvSpPr>
              <p:spPr>
                <a:xfrm>
                  <a:off x="679000" y="4089255"/>
                  <a:ext cx="585077" cy="565448"/>
                </a:xfrm>
                <a:prstGeom prst="donut">
                  <a:avLst>
                    <a:gd name="adj" fmla="val 2494"/>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grpSp>
          <p:sp>
            <p:nvSpPr>
              <p:cNvPr id="17" name="Textfeld 16">
                <a:extLst>
                  <a:ext uri="{FF2B5EF4-FFF2-40B4-BE49-F238E27FC236}">
                    <a16:creationId xmlns:a16="http://schemas.microsoft.com/office/drawing/2014/main" id="{4B94D780-C97B-71FB-A643-CAAE49AD3C4B}"/>
                  </a:ext>
                </a:extLst>
              </p:cNvPr>
              <p:cNvSpPr txBox="1"/>
              <p:nvPr/>
            </p:nvSpPr>
            <p:spPr>
              <a:xfrm>
                <a:off x="633993" y="4692775"/>
                <a:ext cx="675089" cy="307777"/>
              </a:xfrm>
              <a:prstGeom prst="rect">
                <a:avLst/>
              </a:prstGeom>
              <a:noFill/>
            </p:spPr>
            <p:txBody>
              <a:bodyPr wrap="square" rtlCol="0">
                <a:spAutoFit/>
              </a:bodyPr>
              <a:lstStyle/>
              <a:p>
                <a:r>
                  <a:rPr lang="de-DE" sz="1400" dirty="0"/>
                  <a:t>1950s</a:t>
                </a:r>
              </a:p>
            </p:txBody>
          </p:sp>
          <p:grpSp>
            <p:nvGrpSpPr>
              <p:cNvPr id="19" name="Gruppieren 18">
                <a:extLst>
                  <a:ext uri="{FF2B5EF4-FFF2-40B4-BE49-F238E27FC236}">
                    <a16:creationId xmlns:a16="http://schemas.microsoft.com/office/drawing/2014/main" id="{10C6B6F8-4300-15BD-F501-D659E5B97005}"/>
                  </a:ext>
                </a:extLst>
              </p:cNvPr>
              <p:cNvGrpSpPr/>
              <p:nvPr/>
            </p:nvGrpSpPr>
            <p:grpSpPr>
              <a:xfrm>
                <a:off x="1061551" y="4089255"/>
                <a:ext cx="1264077" cy="565448"/>
                <a:chOff x="0" y="4089255"/>
                <a:chExt cx="1264077" cy="565448"/>
              </a:xfrm>
            </p:grpSpPr>
            <p:cxnSp>
              <p:nvCxnSpPr>
                <p:cNvPr id="20" name="Gerade Verbindung 19">
                  <a:extLst>
                    <a:ext uri="{FF2B5EF4-FFF2-40B4-BE49-F238E27FC236}">
                      <a16:creationId xmlns:a16="http://schemas.microsoft.com/office/drawing/2014/main" id="{8164AD2F-BAE2-0930-10B0-291C6F25971E}"/>
                    </a:ext>
                  </a:extLst>
                </p:cNvPr>
                <p:cNvCxnSpPr/>
                <p:nvPr/>
              </p:nvCxnSpPr>
              <p:spPr>
                <a:xfrm>
                  <a:off x="0" y="4371980"/>
                  <a:ext cx="971540" cy="0"/>
                </a:xfrm>
                <a:prstGeom prst="line">
                  <a:avLst/>
                </a:prstGeom>
              </p:spPr>
              <p:style>
                <a:lnRef idx="1">
                  <a:schemeClr val="dk1"/>
                </a:lnRef>
                <a:fillRef idx="0">
                  <a:schemeClr val="dk1"/>
                </a:fillRef>
                <a:effectRef idx="0">
                  <a:schemeClr val="dk1"/>
                </a:effectRef>
                <a:fontRef idx="minor">
                  <a:schemeClr val="tx1"/>
                </a:fontRef>
              </p:style>
            </p:cxnSp>
            <p:sp>
              <p:nvSpPr>
                <p:cNvPr id="21" name="Oval 20">
                  <a:extLst>
                    <a:ext uri="{FF2B5EF4-FFF2-40B4-BE49-F238E27FC236}">
                      <a16:creationId xmlns:a16="http://schemas.microsoft.com/office/drawing/2014/main" id="{EA55DACB-B2B7-1480-F84A-1F421600D6B1}"/>
                    </a:ext>
                  </a:extLst>
                </p:cNvPr>
                <p:cNvSpPr/>
                <p:nvPr/>
              </p:nvSpPr>
              <p:spPr>
                <a:xfrm>
                  <a:off x="881528" y="4281968"/>
                  <a:ext cx="180023" cy="18002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de-DE"/>
                </a:p>
              </p:txBody>
            </p:sp>
            <p:sp>
              <p:nvSpPr>
                <p:cNvPr id="22" name="Ring 21">
                  <a:extLst>
                    <a:ext uri="{FF2B5EF4-FFF2-40B4-BE49-F238E27FC236}">
                      <a16:creationId xmlns:a16="http://schemas.microsoft.com/office/drawing/2014/main" id="{5401882F-228D-904A-86BB-10B0FBD4D31C}"/>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23" name="Ring 22">
                  <a:extLst>
                    <a:ext uri="{FF2B5EF4-FFF2-40B4-BE49-F238E27FC236}">
                      <a16:creationId xmlns:a16="http://schemas.microsoft.com/office/drawing/2014/main" id="{EAEF84C1-0481-1E33-658A-3FEEC81D0733}"/>
                    </a:ext>
                  </a:extLst>
                </p:cNvPr>
                <p:cNvSpPr/>
                <p:nvPr/>
              </p:nvSpPr>
              <p:spPr>
                <a:xfrm>
                  <a:off x="679000" y="4089255"/>
                  <a:ext cx="585077" cy="565448"/>
                </a:xfrm>
                <a:prstGeom prst="donut">
                  <a:avLst>
                    <a:gd name="adj" fmla="val 2494"/>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de-DE">
                    <a:solidFill>
                      <a:schemeClr val="tx1"/>
                    </a:solidFill>
                  </a:endParaRPr>
                </a:p>
              </p:txBody>
            </p:sp>
          </p:grpSp>
          <p:sp>
            <p:nvSpPr>
              <p:cNvPr id="24" name="Textfeld 23">
                <a:extLst>
                  <a:ext uri="{FF2B5EF4-FFF2-40B4-BE49-F238E27FC236}">
                    <a16:creationId xmlns:a16="http://schemas.microsoft.com/office/drawing/2014/main" id="{B028E703-464A-FE56-0E39-EFF30E49E56E}"/>
                  </a:ext>
                </a:extLst>
              </p:cNvPr>
              <p:cNvSpPr txBox="1"/>
              <p:nvPr/>
            </p:nvSpPr>
            <p:spPr>
              <a:xfrm>
                <a:off x="1695544" y="4692774"/>
                <a:ext cx="675089" cy="307777"/>
              </a:xfrm>
              <a:prstGeom prst="rect">
                <a:avLst/>
              </a:prstGeom>
              <a:noFill/>
            </p:spPr>
            <p:txBody>
              <a:bodyPr wrap="square" rtlCol="0">
                <a:spAutoFit/>
              </a:bodyPr>
              <a:lstStyle/>
              <a:p>
                <a:r>
                  <a:rPr lang="de-DE" sz="1400" dirty="0"/>
                  <a:t>1960s</a:t>
                </a:r>
              </a:p>
            </p:txBody>
          </p:sp>
          <p:grpSp>
            <p:nvGrpSpPr>
              <p:cNvPr id="25" name="Gruppieren 24">
                <a:extLst>
                  <a:ext uri="{FF2B5EF4-FFF2-40B4-BE49-F238E27FC236}">
                    <a16:creationId xmlns:a16="http://schemas.microsoft.com/office/drawing/2014/main" id="{98E73E4B-0762-271B-35DC-235B244CA4DB}"/>
                  </a:ext>
                </a:extLst>
              </p:cNvPr>
              <p:cNvGrpSpPr/>
              <p:nvPr/>
            </p:nvGrpSpPr>
            <p:grpSpPr>
              <a:xfrm>
                <a:off x="2123102" y="4091150"/>
                <a:ext cx="1264077" cy="565448"/>
                <a:chOff x="0" y="4089255"/>
                <a:chExt cx="1264077" cy="565448"/>
              </a:xfrm>
            </p:grpSpPr>
            <p:cxnSp>
              <p:nvCxnSpPr>
                <p:cNvPr id="26" name="Gerade Verbindung 25">
                  <a:extLst>
                    <a:ext uri="{FF2B5EF4-FFF2-40B4-BE49-F238E27FC236}">
                      <a16:creationId xmlns:a16="http://schemas.microsoft.com/office/drawing/2014/main" id="{21775081-B65B-24CE-D92C-7CAB9A822AA9}"/>
                    </a:ext>
                  </a:extLst>
                </p:cNvPr>
                <p:cNvCxnSpPr/>
                <p:nvPr/>
              </p:nvCxnSpPr>
              <p:spPr>
                <a:xfrm>
                  <a:off x="0" y="4371980"/>
                  <a:ext cx="971540" cy="0"/>
                </a:xfrm>
                <a:prstGeom prst="line">
                  <a:avLst/>
                </a:prstGeom>
              </p:spPr>
              <p:style>
                <a:lnRef idx="1">
                  <a:schemeClr val="dk1"/>
                </a:lnRef>
                <a:fillRef idx="0">
                  <a:schemeClr val="dk1"/>
                </a:fillRef>
                <a:effectRef idx="0">
                  <a:schemeClr val="dk1"/>
                </a:effectRef>
                <a:fontRef idx="minor">
                  <a:schemeClr val="tx1"/>
                </a:fontRef>
              </p:style>
            </p:cxnSp>
            <p:sp>
              <p:nvSpPr>
                <p:cNvPr id="27" name="Oval 26">
                  <a:extLst>
                    <a:ext uri="{FF2B5EF4-FFF2-40B4-BE49-F238E27FC236}">
                      <a16:creationId xmlns:a16="http://schemas.microsoft.com/office/drawing/2014/main" id="{87141E46-7E1F-F829-B49D-F45B6ABEAFA1}"/>
                    </a:ext>
                  </a:extLst>
                </p:cNvPr>
                <p:cNvSpPr/>
                <p:nvPr/>
              </p:nvSpPr>
              <p:spPr>
                <a:xfrm>
                  <a:off x="881528" y="4281968"/>
                  <a:ext cx="180023" cy="180023"/>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a:p>
              </p:txBody>
            </p:sp>
            <p:sp>
              <p:nvSpPr>
                <p:cNvPr id="28" name="Ring 27">
                  <a:extLst>
                    <a:ext uri="{FF2B5EF4-FFF2-40B4-BE49-F238E27FC236}">
                      <a16:creationId xmlns:a16="http://schemas.microsoft.com/office/drawing/2014/main" id="{30CFEEDD-CA76-939C-016E-808CAFAF221B}"/>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29" name="Ring 28">
                  <a:extLst>
                    <a:ext uri="{FF2B5EF4-FFF2-40B4-BE49-F238E27FC236}">
                      <a16:creationId xmlns:a16="http://schemas.microsoft.com/office/drawing/2014/main" id="{59796798-6DB3-72D9-0FF4-5827AA93256D}"/>
                    </a:ext>
                  </a:extLst>
                </p:cNvPr>
                <p:cNvSpPr/>
                <p:nvPr/>
              </p:nvSpPr>
              <p:spPr>
                <a:xfrm>
                  <a:off x="679000" y="4089255"/>
                  <a:ext cx="585077" cy="565448"/>
                </a:xfrm>
                <a:prstGeom prst="donut">
                  <a:avLst>
                    <a:gd name="adj" fmla="val 24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de-DE">
                    <a:solidFill>
                      <a:schemeClr val="tx1"/>
                    </a:solidFill>
                  </a:endParaRPr>
                </a:p>
              </p:txBody>
            </p:sp>
          </p:grpSp>
          <p:grpSp>
            <p:nvGrpSpPr>
              <p:cNvPr id="30" name="Gruppieren 29">
                <a:extLst>
                  <a:ext uri="{FF2B5EF4-FFF2-40B4-BE49-F238E27FC236}">
                    <a16:creationId xmlns:a16="http://schemas.microsoft.com/office/drawing/2014/main" id="{587B8AF9-BA76-9C12-37D5-7EA3E8A9F516}"/>
                  </a:ext>
                </a:extLst>
              </p:cNvPr>
              <p:cNvGrpSpPr/>
              <p:nvPr/>
            </p:nvGrpSpPr>
            <p:grpSpPr>
              <a:xfrm>
                <a:off x="3184653" y="4083588"/>
                <a:ext cx="1264077" cy="565448"/>
                <a:chOff x="0" y="4089255"/>
                <a:chExt cx="1264077" cy="565448"/>
              </a:xfrm>
            </p:grpSpPr>
            <p:cxnSp>
              <p:nvCxnSpPr>
                <p:cNvPr id="31" name="Gerade Verbindung 30">
                  <a:extLst>
                    <a:ext uri="{FF2B5EF4-FFF2-40B4-BE49-F238E27FC236}">
                      <a16:creationId xmlns:a16="http://schemas.microsoft.com/office/drawing/2014/main" id="{AE9503EF-7CF5-7A93-2406-4FC33FFB0A67}"/>
                    </a:ext>
                  </a:extLst>
                </p:cNvPr>
                <p:cNvCxnSpPr/>
                <p:nvPr/>
              </p:nvCxnSpPr>
              <p:spPr>
                <a:xfrm>
                  <a:off x="0" y="4371980"/>
                  <a:ext cx="971540" cy="0"/>
                </a:xfrm>
                <a:prstGeom prst="line">
                  <a:avLst/>
                </a:prstGeom>
              </p:spPr>
              <p:style>
                <a:lnRef idx="1">
                  <a:schemeClr val="dk1"/>
                </a:lnRef>
                <a:fillRef idx="0">
                  <a:schemeClr val="dk1"/>
                </a:fillRef>
                <a:effectRef idx="0">
                  <a:schemeClr val="dk1"/>
                </a:effectRef>
                <a:fontRef idx="minor">
                  <a:schemeClr val="tx1"/>
                </a:fontRef>
              </p:style>
            </p:cxnSp>
            <p:sp>
              <p:nvSpPr>
                <p:cNvPr id="32" name="Oval 31">
                  <a:extLst>
                    <a:ext uri="{FF2B5EF4-FFF2-40B4-BE49-F238E27FC236}">
                      <a16:creationId xmlns:a16="http://schemas.microsoft.com/office/drawing/2014/main" id="{09FA99C9-2B42-9BA9-A670-EDA2A5A4852E}"/>
                    </a:ext>
                  </a:extLst>
                </p:cNvPr>
                <p:cNvSpPr/>
                <p:nvPr/>
              </p:nvSpPr>
              <p:spPr>
                <a:xfrm>
                  <a:off x="881528" y="4281968"/>
                  <a:ext cx="180023" cy="180023"/>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p>
              </p:txBody>
            </p:sp>
            <p:sp>
              <p:nvSpPr>
                <p:cNvPr id="33" name="Ring 32">
                  <a:extLst>
                    <a:ext uri="{FF2B5EF4-FFF2-40B4-BE49-F238E27FC236}">
                      <a16:creationId xmlns:a16="http://schemas.microsoft.com/office/drawing/2014/main" id="{B3AD104E-E28C-AADB-293A-8C452FBFC925}"/>
                    </a:ext>
                  </a:extLst>
                </p:cNvPr>
                <p:cNvSpPr/>
                <p:nvPr/>
              </p:nvSpPr>
              <p:spPr>
                <a:xfrm>
                  <a:off x="746510" y="4166576"/>
                  <a:ext cx="450059" cy="410807"/>
                </a:xfrm>
                <a:prstGeom prst="donut">
                  <a:avLst>
                    <a:gd name="adj" fmla="val 11405"/>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solidFill>
                      <a:schemeClr val="tx1"/>
                    </a:solidFill>
                  </a:endParaRPr>
                </a:p>
              </p:txBody>
            </p:sp>
            <p:sp>
              <p:nvSpPr>
                <p:cNvPr id="34" name="Ring 33">
                  <a:extLst>
                    <a:ext uri="{FF2B5EF4-FFF2-40B4-BE49-F238E27FC236}">
                      <a16:creationId xmlns:a16="http://schemas.microsoft.com/office/drawing/2014/main" id="{5D072E39-9BC3-C8D9-4E93-40D740E52425}"/>
                    </a:ext>
                  </a:extLst>
                </p:cNvPr>
                <p:cNvSpPr/>
                <p:nvPr/>
              </p:nvSpPr>
              <p:spPr>
                <a:xfrm>
                  <a:off x="679000" y="4089255"/>
                  <a:ext cx="585077" cy="565448"/>
                </a:xfrm>
                <a:prstGeom prst="donut">
                  <a:avLst>
                    <a:gd name="adj" fmla="val 249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solidFill>
                      <a:schemeClr val="tx1"/>
                    </a:solidFill>
                  </a:endParaRPr>
                </a:p>
              </p:txBody>
            </p:sp>
          </p:grpSp>
          <p:sp>
            <p:nvSpPr>
              <p:cNvPr id="40" name="Textfeld 39">
                <a:extLst>
                  <a:ext uri="{FF2B5EF4-FFF2-40B4-BE49-F238E27FC236}">
                    <a16:creationId xmlns:a16="http://schemas.microsoft.com/office/drawing/2014/main" id="{2865964F-8EB6-D1DE-D64A-F1FA7080606F}"/>
                  </a:ext>
                </a:extLst>
              </p:cNvPr>
              <p:cNvSpPr txBox="1"/>
              <p:nvPr/>
            </p:nvSpPr>
            <p:spPr>
              <a:xfrm>
                <a:off x="2757095" y="4692773"/>
                <a:ext cx="675089" cy="307777"/>
              </a:xfrm>
              <a:prstGeom prst="rect">
                <a:avLst/>
              </a:prstGeom>
              <a:noFill/>
            </p:spPr>
            <p:txBody>
              <a:bodyPr wrap="square" rtlCol="0">
                <a:spAutoFit/>
              </a:bodyPr>
              <a:lstStyle/>
              <a:p>
                <a:r>
                  <a:rPr lang="de-DE" sz="1400" dirty="0"/>
                  <a:t>1970s</a:t>
                </a:r>
              </a:p>
            </p:txBody>
          </p:sp>
          <p:sp>
            <p:nvSpPr>
              <p:cNvPr id="41" name="Textfeld 40">
                <a:extLst>
                  <a:ext uri="{FF2B5EF4-FFF2-40B4-BE49-F238E27FC236}">
                    <a16:creationId xmlns:a16="http://schemas.microsoft.com/office/drawing/2014/main" id="{46B34CF5-63FC-5F7F-B3FB-4C2ED0311B0F}"/>
                  </a:ext>
                </a:extLst>
              </p:cNvPr>
              <p:cNvSpPr txBox="1"/>
              <p:nvPr/>
            </p:nvSpPr>
            <p:spPr>
              <a:xfrm>
                <a:off x="3818646" y="4692773"/>
                <a:ext cx="675089" cy="307777"/>
              </a:xfrm>
              <a:prstGeom prst="rect">
                <a:avLst/>
              </a:prstGeom>
              <a:noFill/>
            </p:spPr>
            <p:txBody>
              <a:bodyPr wrap="square" rtlCol="0">
                <a:spAutoFit/>
              </a:bodyPr>
              <a:lstStyle/>
              <a:p>
                <a:r>
                  <a:rPr lang="de-DE" sz="1400" dirty="0"/>
                  <a:t>1980s</a:t>
                </a:r>
              </a:p>
            </p:txBody>
          </p:sp>
        </p:grpSp>
      </p:grpSp>
      <p:cxnSp>
        <p:nvCxnSpPr>
          <p:cNvPr id="45" name="Gerade Verbindung mit Pfeil 44">
            <a:extLst>
              <a:ext uri="{FF2B5EF4-FFF2-40B4-BE49-F238E27FC236}">
                <a16:creationId xmlns:a16="http://schemas.microsoft.com/office/drawing/2014/main" id="{FA4586F6-3C53-FFFF-A95C-DF51093DBA79}"/>
              </a:ext>
            </a:extLst>
          </p:cNvPr>
          <p:cNvCxnSpPr>
            <a:cxnSpLocks/>
          </p:cNvCxnSpPr>
          <p:nvPr/>
        </p:nvCxnSpPr>
        <p:spPr>
          <a:xfrm>
            <a:off x="2570260" y="1746527"/>
            <a:ext cx="0" cy="3241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50" name="Diagramm 49">
            <a:extLst>
              <a:ext uri="{FF2B5EF4-FFF2-40B4-BE49-F238E27FC236}">
                <a16:creationId xmlns:a16="http://schemas.microsoft.com/office/drawing/2014/main" id="{B8D69DF1-1C04-FDE0-669A-AF2974F8D433}"/>
              </a:ext>
            </a:extLst>
          </p:cNvPr>
          <p:cNvGraphicFramePr/>
          <p:nvPr/>
        </p:nvGraphicFramePr>
        <p:xfrm>
          <a:off x="564338" y="3687946"/>
          <a:ext cx="3893116" cy="15570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3470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linds(horizontal)">
                                      <p:cBhvr>
                                        <p:cTn id="7" dur="500"/>
                                        <p:tgtEl>
                                          <p:spTgt spid="43"/>
                                        </p:tgtEl>
                                      </p:cBhvr>
                                    </p:animEffect>
                                  </p:childTnLst>
                                </p:cTn>
                              </p:par>
                              <p:par>
                                <p:cTn id="8" presetID="3" presetClass="entr" presetSubtype="10"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blinds(horizontal)">
                                      <p:cBhvr>
                                        <p:cTn id="10" dur="500"/>
                                        <p:tgtEl>
                                          <p:spTgt spid="2054"/>
                                        </p:tgtEl>
                                      </p:cBhvr>
                                    </p:animEffect>
                                  </p:childTnLst>
                                </p:cTn>
                              </p:par>
                              <p:par>
                                <p:cTn id="11" presetID="3" presetClass="entr" presetSubtype="10" fill="hold" nodeType="withEffect">
                                  <p:stCondLst>
                                    <p:cond delay="0"/>
                                  </p:stCondLst>
                                  <p:childTnLst>
                                    <p:set>
                                      <p:cBhvr>
                                        <p:cTn id="12" dur="1" fill="hold">
                                          <p:stCondLst>
                                            <p:cond delay="0"/>
                                          </p:stCondLst>
                                        </p:cTn>
                                        <p:tgtEl>
                                          <p:spTgt spid="2056"/>
                                        </p:tgtEl>
                                        <p:attrNameLst>
                                          <p:attrName>style.visibility</p:attrName>
                                        </p:attrNameLst>
                                      </p:cBhvr>
                                      <p:to>
                                        <p:strVal val="visible"/>
                                      </p:to>
                                    </p:set>
                                    <p:animEffect transition="in" filter="blinds(horizontal)">
                                      <p:cBhvr>
                                        <p:cTn id="13" dur="500"/>
                                        <p:tgtEl>
                                          <p:spTgt spid="205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linds(horizontal)">
                                      <p:cBhvr>
                                        <p:cTn id="1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 name="Textfeld 1048">
            <a:extLst>
              <a:ext uri="{FF2B5EF4-FFF2-40B4-BE49-F238E27FC236}">
                <a16:creationId xmlns:a16="http://schemas.microsoft.com/office/drawing/2014/main" id="{101A5B36-B8AD-8120-EB73-D9B4546051D6}"/>
              </a:ext>
            </a:extLst>
          </p:cNvPr>
          <p:cNvSpPr txBox="1"/>
          <p:nvPr/>
        </p:nvSpPr>
        <p:spPr>
          <a:xfrm rot="19978146">
            <a:off x="5849203" y="2933247"/>
            <a:ext cx="1861973" cy="276999"/>
          </a:xfrm>
          <a:prstGeom prst="rect">
            <a:avLst/>
          </a:prstGeom>
          <a:noFill/>
        </p:spPr>
        <p:txBody>
          <a:bodyPr wrap="square" rtlCol="0">
            <a:spAutoFit/>
          </a:bodyPr>
          <a:lstStyle/>
          <a:p>
            <a:r>
              <a:rPr lang="de-DE" sz="1200" dirty="0"/>
              <a:t>Anti-</a:t>
            </a:r>
            <a:r>
              <a:rPr lang="de-DE" sz="1200" dirty="0" err="1"/>
              <a:t>Armenian</a:t>
            </a:r>
            <a:r>
              <a:rPr lang="de-DE" sz="1200" dirty="0"/>
              <a:t> Pogroms </a:t>
            </a:r>
          </a:p>
        </p:txBody>
      </p:sp>
      <p:sp>
        <p:nvSpPr>
          <p:cNvPr id="3" name="Textfeld 2">
            <a:extLst>
              <a:ext uri="{FF2B5EF4-FFF2-40B4-BE49-F238E27FC236}">
                <a16:creationId xmlns:a16="http://schemas.microsoft.com/office/drawing/2014/main" id="{51E76018-D170-B2F9-79E8-01681A91D12A}"/>
              </a:ext>
            </a:extLst>
          </p:cNvPr>
          <p:cNvSpPr txBox="1"/>
          <p:nvPr/>
        </p:nvSpPr>
        <p:spPr>
          <a:xfrm>
            <a:off x="2051678" y="581102"/>
            <a:ext cx="2880368" cy="307777"/>
          </a:xfrm>
          <a:prstGeom prst="rect">
            <a:avLst/>
          </a:prstGeom>
          <a:noFill/>
        </p:spPr>
        <p:txBody>
          <a:bodyPr wrap="square" rtlCol="0">
            <a:spAutoFit/>
          </a:bodyPr>
          <a:lstStyle/>
          <a:p>
            <a:r>
              <a:rPr lang="de-DE" sz="1400" i="1" dirty="0" err="1"/>
              <a:t>Kharabakh</a:t>
            </a:r>
            <a:r>
              <a:rPr lang="de-DE" sz="1400" i="1" dirty="0"/>
              <a:t> Movement - 1988</a:t>
            </a:r>
          </a:p>
        </p:txBody>
      </p:sp>
      <p:pic>
        <p:nvPicPr>
          <p:cNvPr id="2052" name="Picture 4" descr="Flag of Union of Soviet Socialist Republics | Symbol, Colors &amp; Meanings |  Britannica">
            <a:extLst>
              <a:ext uri="{FF2B5EF4-FFF2-40B4-BE49-F238E27FC236}">
                <a16:creationId xmlns:a16="http://schemas.microsoft.com/office/drawing/2014/main" id="{801B3568-EA57-FA80-42B5-A363AE4E3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1402" y="55850"/>
            <a:ext cx="800220" cy="40011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ector Maps of Armenia | Free Vector Maps">
            <a:extLst>
              <a:ext uri="{FF2B5EF4-FFF2-40B4-BE49-F238E27FC236}">
                <a16:creationId xmlns:a16="http://schemas.microsoft.com/office/drawing/2014/main" id="{BAFD0065-AE87-FF21-83FF-EC203B4FE3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098" y="2255616"/>
            <a:ext cx="3478267" cy="2608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Vector Maps of Azerbaijan | Free Vector Maps">
            <a:extLst>
              <a:ext uri="{FF2B5EF4-FFF2-40B4-BE49-F238E27FC236}">
                <a16:creationId xmlns:a16="http://schemas.microsoft.com/office/drawing/2014/main" id="{4047BAAB-0546-71F5-B48E-EA15553F4E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3450" y="1849230"/>
            <a:ext cx="3909061" cy="293179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uppieren 15">
            <a:extLst>
              <a:ext uri="{FF2B5EF4-FFF2-40B4-BE49-F238E27FC236}">
                <a16:creationId xmlns:a16="http://schemas.microsoft.com/office/drawing/2014/main" id="{D732F2C4-9504-DEA0-9DB9-5AB147450F1A}"/>
              </a:ext>
            </a:extLst>
          </p:cNvPr>
          <p:cNvGrpSpPr/>
          <p:nvPr/>
        </p:nvGrpSpPr>
        <p:grpSpPr>
          <a:xfrm>
            <a:off x="6238148" y="1119035"/>
            <a:ext cx="1180033" cy="644511"/>
            <a:chOff x="6238149" y="265103"/>
            <a:chExt cx="1180033" cy="644511"/>
          </a:xfrm>
        </p:grpSpPr>
        <p:pic>
          <p:nvPicPr>
            <p:cNvPr id="9" name="Grafik 8">
              <a:extLst>
                <a:ext uri="{FF2B5EF4-FFF2-40B4-BE49-F238E27FC236}">
                  <a16:creationId xmlns:a16="http://schemas.microsoft.com/office/drawing/2014/main" id="{B84D32DC-AE84-7708-50B5-D4E3884AC3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7168" y="560365"/>
              <a:ext cx="761997" cy="349249"/>
            </a:xfrm>
            <a:prstGeom prst="rect">
              <a:avLst/>
            </a:prstGeom>
          </p:spPr>
        </p:pic>
        <p:sp>
          <p:nvSpPr>
            <p:cNvPr id="15" name="Textfeld 14">
              <a:extLst>
                <a:ext uri="{FF2B5EF4-FFF2-40B4-BE49-F238E27FC236}">
                  <a16:creationId xmlns:a16="http://schemas.microsoft.com/office/drawing/2014/main" id="{97E245DF-2F9E-AFAA-24F9-190089A6AC1E}"/>
                </a:ext>
              </a:extLst>
            </p:cNvPr>
            <p:cNvSpPr txBox="1"/>
            <p:nvPr/>
          </p:nvSpPr>
          <p:spPr>
            <a:xfrm>
              <a:off x="6238149" y="265103"/>
              <a:ext cx="1180033" cy="261610"/>
            </a:xfrm>
            <a:prstGeom prst="rect">
              <a:avLst/>
            </a:prstGeom>
            <a:noFill/>
          </p:spPr>
          <p:txBody>
            <a:bodyPr wrap="square" rtlCol="0">
              <a:spAutoFit/>
            </a:bodyPr>
            <a:lstStyle/>
            <a:p>
              <a:r>
                <a:rPr lang="de-DE" sz="1100" dirty="0" err="1"/>
                <a:t>Azerbaijan</a:t>
              </a:r>
              <a:r>
                <a:rPr lang="de-DE" sz="1100" dirty="0"/>
                <a:t> SSR</a:t>
              </a:r>
            </a:p>
          </p:txBody>
        </p:sp>
      </p:grpSp>
      <p:sp>
        <p:nvSpPr>
          <p:cNvPr id="35" name="AutoShape 22" descr="Flag of Armenian SSR">
            <a:extLst>
              <a:ext uri="{FF2B5EF4-FFF2-40B4-BE49-F238E27FC236}">
                <a16:creationId xmlns:a16="http://schemas.microsoft.com/office/drawing/2014/main" id="{FED1427E-4D0D-F5B9-680D-1CBC8433FAA1}"/>
              </a:ext>
            </a:extLst>
          </p:cNvPr>
          <p:cNvSpPr>
            <a:spLocks noChangeAspect="1" noChangeArrowheads="1"/>
          </p:cNvSpPr>
          <p:nvPr/>
        </p:nvSpPr>
        <p:spPr bwMode="auto">
          <a:xfrm>
            <a:off x="3778250" y="2171700"/>
            <a:ext cx="1587500" cy="800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pSp>
        <p:nvGrpSpPr>
          <p:cNvPr id="39" name="Gruppieren 38">
            <a:extLst>
              <a:ext uri="{FF2B5EF4-FFF2-40B4-BE49-F238E27FC236}">
                <a16:creationId xmlns:a16="http://schemas.microsoft.com/office/drawing/2014/main" id="{CA1E5B8C-D71F-19B8-C910-1A492AAB4632}"/>
              </a:ext>
            </a:extLst>
          </p:cNvPr>
          <p:cNvGrpSpPr/>
          <p:nvPr/>
        </p:nvGrpSpPr>
        <p:grpSpPr>
          <a:xfrm>
            <a:off x="545786" y="1119035"/>
            <a:ext cx="1180033" cy="610906"/>
            <a:chOff x="545786" y="1119035"/>
            <a:chExt cx="1180033" cy="610906"/>
          </a:xfrm>
        </p:grpSpPr>
        <p:pic>
          <p:nvPicPr>
            <p:cNvPr id="37" name="Grafik 36">
              <a:extLst>
                <a:ext uri="{FF2B5EF4-FFF2-40B4-BE49-F238E27FC236}">
                  <a16:creationId xmlns:a16="http://schemas.microsoft.com/office/drawing/2014/main" id="{554C5CE7-54BB-5577-D350-D7853CF77D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396" y="1409959"/>
              <a:ext cx="650811" cy="319982"/>
            </a:xfrm>
            <a:prstGeom prst="rect">
              <a:avLst/>
            </a:prstGeom>
          </p:spPr>
        </p:pic>
        <p:sp>
          <p:nvSpPr>
            <p:cNvPr id="38" name="Textfeld 37">
              <a:extLst>
                <a:ext uri="{FF2B5EF4-FFF2-40B4-BE49-F238E27FC236}">
                  <a16:creationId xmlns:a16="http://schemas.microsoft.com/office/drawing/2014/main" id="{4A751118-2F44-F764-1385-B2330911FB2C}"/>
                </a:ext>
              </a:extLst>
            </p:cNvPr>
            <p:cNvSpPr txBox="1"/>
            <p:nvPr/>
          </p:nvSpPr>
          <p:spPr>
            <a:xfrm>
              <a:off x="545786" y="1119035"/>
              <a:ext cx="1180033" cy="261610"/>
            </a:xfrm>
            <a:prstGeom prst="rect">
              <a:avLst/>
            </a:prstGeom>
            <a:noFill/>
          </p:spPr>
          <p:txBody>
            <a:bodyPr wrap="square" rtlCol="0">
              <a:spAutoFit/>
            </a:bodyPr>
            <a:lstStyle/>
            <a:p>
              <a:r>
                <a:rPr lang="de-DE" sz="1100" dirty="0" err="1"/>
                <a:t>Armemian</a:t>
              </a:r>
              <a:r>
                <a:rPr lang="de-DE" sz="1100" dirty="0"/>
                <a:t> SSR</a:t>
              </a:r>
            </a:p>
          </p:txBody>
        </p:sp>
      </p:grpSp>
      <p:pic>
        <p:nvPicPr>
          <p:cNvPr id="1048" name="Picture 24">
            <a:extLst>
              <a:ext uri="{FF2B5EF4-FFF2-40B4-BE49-F238E27FC236}">
                <a16:creationId xmlns:a16="http://schemas.microsoft.com/office/drawing/2014/main" id="{AED3BFE7-1489-EB66-8669-0CB00B8ACC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4700" y="994796"/>
            <a:ext cx="1822938" cy="1216397"/>
          </a:xfrm>
          <a:prstGeom prst="rect">
            <a:avLst/>
          </a:prstGeom>
          <a:noFill/>
          <a:extLst>
            <a:ext uri="{909E8E84-426E-40DD-AFC4-6F175D3DCCD1}">
              <a14:hiddenFill xmlns:a14="http://schemas.microsoft.com/office/drawing/2010/main">
                <a:solidFill>
                  <a:srgbClr val="FFFFFF"/>
                </a:solidFill>
              </a14:hiddenFill>
            </a:ext>
          </a:extLst>
        </p:spPr>
      </p:pic>
      <p:grpSp>
        <p:nvGrpSpPr>
          <p:cNvPr id="58" name="Gruppieren 57">
            <a:extLst>
              <a:ext uri="{FF2B5EF4-FFF2-40B4-BE49-F238E27FC236}">
                <a16:creationId xmlns:a16="http://schemas.microsoft.com/office/drawing/2014/main" id="{0DC48C6E-1EA5-1485-0836-3F150905751D}"/>
              </a:ext>
            </a:extLst>
          </p:cNvPr>
          <p:cNvGrpSpPr/>
          <p:nvPr/>
        </p:nvGrpSpPr>
        <p:grpSpPr>
          <a:xfrm>
            <a:off x="5365860" y="2760594"/>
            <a:ext cx="1081307" cy="458463"/>
            <a:chOff x="5365860" y="2760594"/>
            <a:chExt cx="1081307" cy="458463"/>
          </a:xfrm>
        </p:grpSpPr>
        <p:sp>
          <p:nvSpPr>
            <p:cNvPr id="52" name="Oval 51">
              <a:extLst>
                <a:ext uri="{FF2B5EF4-FFF2-40B4-BE49-F238E27FC236}">
                  <a16:creationId xmlns:a16="http://schemas.microsoft.com/office/drawing/2014/main" id="{7CBAB95E-865F-2DDB-DC56-4BC7ED5ED91D}"/>
                </a:ext>
              </a:extLst>
            </p:cNvPr>
            <p:cNvSpPr/>
            <p:nvPr/>
          </p:nvSpPr>
          <p:spPr>
            <a:xfrm flipV="1">
              <a:off x="5778035" y="3011411"/>
              <a:ext cx="198119" cy="20764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55" name="Textfeld 54">
              <a:extLst>
                <a:ext uri="{FF2B5EF4-FFF2-40B4-BE49-F238E27FC236}">
                  <a16:creationId xmlns:a16="http://schemas.microsoft.com/office/drawing/2014/main" id="{369E7CC7-A888-3AF4-D53D-833340749C43}"/>
                </a:ext>
              </a:extLst>
            </p:cNvPr>
            <p:cNvSpPr txBox="1"/>
            <p:nvPr/>
          </p:nvSpPr>
          <p:spPr>
            <a:xfrm>
              <a:off x="5365860" y="2760594"/>
              <a:ext cx="1081307" cy="215444"/>
            </a:xfrm>
            <a:prstGeom prst="rect">
              <a:avLst/>
            </a:prstGeom>
            <a:noFill/>
          </p:spPr>
          <p:txBody>
            <a:bodyPr wrap="square" rtlCol="0">
              <a:spAutoFit/>
            </a:bodyPr>
            <a:lstStyle/>
            <a:p>
              <a:r>
                <a:rPr lang="de-DE" sz="800" dirty="0" err="1"/>
                <a:t>Kirovabad</a:t>
              </a:r>
              <a:r>
                <a:rPr lang="de-DE" sz="800" dirty="0"/>
                <a:t> Pogrom</a:t>
              </a:r>
            </a:p>
          </p:txBody>
        </p:sp>
      </p:grpSp>
      <p:grpSp>
        <p:nvGrpSpPr>
          <p:cNvPr id="59" name="Gruppieren 58">
            <a:extLst>
              <a:ext uri="{FF2B5EF4-FFF2-40B4-BE49-F238E27FC236}">
                <a16:creationId xmlns:a16="http://schemas.microsoft.com/office/drawing/2014/main" id="{F47555A6-0D30-63E9-68AA-04E78ED17C9B}"/>
              </a:ext>
            </a:extLst>
          </p:cNvPr>
          <p:cNvGrpSpPr/>
          <p:nvPr/>
        </p:nvGrpSpPr>
        <p:grpSpPr>
          <a:xfrm>
            <a:off x="7506021" y="2620258"/>
            <a:ext cx="1081307" cy="441479"/>
            <a:chOff x="7506021" y="2620258"/>
            <a:chExt cx="1081307" cy="441479"/>
          </a:xfrm>
        </p:grpSpPr>
        <p:sp>
          <p:nvSpPr>
            <p:cNvPr id="50" name="Oval 49">
              <a:extLst>
                <a:ext uri="{FF2B5EF4-FFF2-40B4-BE49-F238E27FC236}">
                  <a16:creationId xmlns:a16="http://schemas.microsoft.com/office/drawing/2014/main" id="{01537863-7A5D-A817-03D5-74189E0CC37B}"/>
                </a:ext>
              </a:extLst>
            </p:cNvPr>
            <p:cNvSpPr/>
            <p:nvPr/>
          </p:nvSpPr>
          <p:spPr>
            <a:xfrm flipV="1">
              <a:off x="7947616" y="2854091"/>
              <a:ext cx="198119" cy="20764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56" name="Textfeld 55">
              <a:extLst>
                <a:ext uri="{FF2B5EF4-FFF2-40B4-BE49-F238E27FC236}">
                  <a16:creationId xmlns:a16="http://schemas.microsoft.com/office/drawing/2014/main" id="{0D777CD8-17B3-2DFB-C9CD-D63635B86F05}"/>
                </a:ext>
              </a:extLst>
            </p:cNvPr>
            <p:cNvSpPr txBox="1"/>
            <p:nvPr/>
          </p:nvSpPr>
          <p:spPr>
            <a:xfrm>
              <a:off x="7506021" y="2620258"/>
              <a:ext cx="1081307" cy="215444"/>
            </a:xfrm>
            <a:prstGeom prst="rect">
              <a:avLst/>
            </a:prstGeom>
            <a:noFill/>
          </p:spPr>
          <p:txBody>
            <a:bodyPr wrap="square" rtlCol="0">
              <a:spAutoFit/>
            </a:bodyPr>
            <a:lstStyle/>
            <a:p>
              <a:r>
                <a:rPr lang="de-DE" sz="800" dirty="0" err="1"/>
                <a:t>Sumgait</a:t>
              </a:r>
              <a:r>
                <a:rPr lang="de-DE" sz="800" dirty="0"/>
                <a:t> </a:t>
              </a:r>
              <a:r>
                <a:rPr lang="de-DE" sz="800" dirty="0" err="1"/>
                <a:t>Progrom</a:t>
              </a:r>
              <a:endParaRPr lang="de-DE" sz="800" dirty="0"/>
            </a:p>
          </p:txBody>
        </p:sp>
      </p:grpSp>
      <p:grpSp>
        <p:nvGrpSpPr>
          <p:cNvPr id="60" name="Gruppieren 59">
            <a:extLst>
              <a:ext uri="{FF2B5EF4-FFF2-40B4-BE49-F238E27FC236}">
                <a16:creationId xmlns:a16="http://schemas.microsoft.com/office/drawing/2014/main" id="{E134DACA-F493-3E10-EFF3-86531218B3AE}"/>
              </a:ext>
            </a:extLst>
          </p:cNvPr>
          <p:cNvGrpSpPr/>
          <p:nvPr/>
        </p:nvGrpSpPr>
        <p:grpSpPr>
          <a:xfrm>
            <a:off x="7893972" y="3111819"/>
            <a:ext cx="1081307" cy="441479"/>
            <a:chOff x="7893972" y="3111819"/>
            <a:chExt cx="1081307" cy="441479"/>
          </a:xfrm>
        </p:grpSpPr>
        <p:sp>
          <p:nvSpPr>
            <p:cNvPr id="51" name="Oval 50">
              <a:extLst>
                <a:ext uri="{FF2B5EF4-FFF2-40B4-BE49-F238E27FC236}">
                  <a16:creationId xmlns:a16="http://schemas.microsoft.com/office/drawing/2014/main" id="{78021485-2227-64D3-DC3B-CF7E4CBA7661}"/>
                </a:ext>
              </a:extLst>
            </p:cNvPr>
            <p:cNvSpPr/>
            <p:nvPr/>
          </p:nvSpPr>
          <p:spPr>
            <a:xfrm flipV="1">
              <a:off x="8134506" y="3111819"/>
              <a:ext cx="217977" cy="21447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57" name="Textfeld 56">
              <a:extLst>
                <a:ext uri="{FF2B5EF4-FFF2-40B4-BE49-F238E27FC236}">
                  <a16:creationId xmlns:a16="http://schemas.microsoft.com/office/drawing/2014/main" id="{51DDF81F-82B2-9F0A-3D0C-7BE51C1C2F4C}"/>
                </a:ext>
              </a:extLst>
            </p:cNvPr>
            <p:cNvSpPr txBox="1"/>
            <p:nvPr/>
          </p:nvSpPr>
          <p:spPr>
            <a:xfrm>
              <a:off x="7893972" y="3337854"/>
              <a:ext cx="1081307" cy="215444"/>
            </a:xfrm>
            <a:prstGeom prst="rect">
              <a:avLst/>
            </a:prstGeom>
            <a:noFill/>
          </p:spPr>
          <p:txBody>
            <a:bodyPr wrap="square" rtlCol="0">
              <a:spAutoFit/>
            </a:bodyPr>
            <a:lstStyle/>
            <a:p>
              <a:r>
                <a:rPr lang="de-DE" sz="800" dirty="0"/>
                <a:t>Baku Pogroms</a:t>
              </a:r>
            </a:p>
          </p:txBody>
        </p:sp>
      </p:grpSp>
      <p:grpSp>
        <p:nvGrpSpPr>
          <p:cNvPr id="1047" name="Gruppieren 1046">
            <a:extLst>
              <a:ext uri="{FF2B5EF4-FFF2-40B4-BE49-F238E27FC236}">
                <a16:creationId xmlns:a16="http://schemas.microsoft.com/office/drawing/2014/main" id="{B629130C-2693-61DC-9A3F-36E9697B3372}"/>
              </a:ext>
            </a:extLst>
          </p:cNvPr>
          <p:cNvGrpSpPr/>
          <p:nvPr/>
        </p:nvGrpSpPr>
        <p:grpSpPr>
          <a:xfrm>
            <a:off x="8255858" y="2255616"/>
            <a:ext cx="1003797" cy="862114"/>
            <a:chOff x="8319107" y="2268103"/>
            <a:chExt cx="1003797" cy="862114"/>
          </a:xfrm>
        </p:grpSpPr>
        <p:pic>
          <p:nvPicPr>
            <p:cNvPr id="1045" name="Grafik 1044">
              <a:extLst>
                <a:ext uri="{FF2B5EF4-FFF2-40B4-BE49-F238E27FC236}">
                  <a16:creationId xmlns:a16="http://schemas.microsoft.com/office/drawing/2014/main" id="{82D8AC1B-FD39-7C83-572E-3662E8D2E8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40442" y="2268103"/>
              <a:ext cx="696817" cy="704310"/>
            </a:xfrm>
            <a:prstGeom prst="rect">
              <a:avLst/>
            </a:prstGeom>
          </p:spPr>
        </p:pic>
        <p:sp>
          <p:nvSpPr>
            <p:cNvPr id="1046" name="Textfeld 1045">
              <a:extLst>
                <a:ext uri="{FF2B5EF4-FFF2-40B4-BE49-F238E27FC236}">
                  <a16:creationId xmlns:a16="http://schemas.microsoft.com/office/drawing/2014/main" id="{6A1F6894-4A4C-2D66-469D-59600F85701F}"/>
                </a:ext>
              </a:extLst>
            </p:cNvPr>
            <p:cNvSpPr txBox="1"/>
            <p:nvPr/>
          </p:nvSpPr>
          <p:spPr>
            <a:xfrm>
              <a:off x="8319107" y="2914773"/>
              <a:ext cx="1003797" cy="215444"/>
            </a:xfrm>
            <a:prstGeom prst="rect">
              <a:avLst/>
            </a:prstGeom>
            <a:noFill/>
          </p:spPr>
          <p:txBody>
            <a:bodyPr wrap="square" rtlCol="0">
              <a:spAutoFit/>
            </a:bodyPr>
            <a:lstStyle/>
            <a:p>
              <a:r>
                <a:rPr lang="de-DE" sz="800" dirty="0"/>
                <a:t>Garry </a:t>
              </a:r>
              <a:r>
                <a:rPr lang="de-DE" sz="800" dirty="0" err="1"/>
                <a:t>Kasparov</a:t>
              </a:r>
              <a:endParaRPr lang="de-DE" sz="800" dirty="0"/>
            </a:p>
          </p:txBody>
        </p:sp>
      </p:grpSp>
      <p:sp>
        <p:nvSpPr>
          <p:cNvPr id="1050" name="Oval 1049">
            <a:extLst>
              <a:ext uri="{FF2B5EF4-FFF2-40B4-BE49-F238E27FC236}">
                <a16:creationId xmlns:a16="http://schemas.microsoft.com/office/drawing/2014/main" id="{4E3B12AD-B7A2-64E3-E551-EB2EBA97957B}"/>
              </a:ext>
            </a:extLst>
          </p:cNvPr>
          <p:cNvSpPr/>
          <p:nvPr/>
        </p:nvSpPr>
        <p:spPr>
          <a:xfrm flipV="1">
            <a:off x="6139088" y="3645901"/>
            <a:ext cx="198119" cy="207646"/>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051" name="Textfeld 1050">
            <a:extLst>
              <a:ext uri="{FF2B5EF4-FFF2-40B4-BE49-F238E27FC236}">
                <a16:creationId xmlns:a16="http://schemas.microsoft.com/office/drawing/2014/main" id="{94BCBBFC-E955-B88E-ABC1-E9F42659A869}"/>
              </a:ext>
            </a:extLst>
          </p:cNvPr>
          <p:cNvSpPr txBox="1"/>
          <p:nvPr/>
        </p:nvSpPr>
        <p:spPr>
          <a:xfrm>
            <a:off x="5575598" y="3438152"/>
            <a:ext cx="1439049" cy="215444"/>
          </a:xfrm>
          <a:prstGeom prst="rect">
            <a:avLst/>
          </a:prstGeom>
          <a:noFill/>
        </p:spPr>
        <p:txBody>
          <a:bodyPr wrap="square" rtlCol="0">
            <a:spAutoFit/>
          </a:bodyPr>
          <a:lstStyle/>
          <a:p>
            <a:r>
              <a:rPr lang="de-DE" sz="800" dirty="0" err="1"/>
              <a:t>Demostrations</a:t>
            </a:r>
            <a:r>
              <a:rPr lang="de-DE" sz="800" dirty="0"/>
              <a:t> </a:t>
            </a:r>
            <a:r>
              <a:rPr lang="de-DE" sz="800" dirty="0" err="1"/>
              <a:t>Stepanakert</a:t>
            </a:r>
            <a:endParaRPr lang="de-DE" sz="800" dirty="0"/>
          </a:p>
        </p:txBody>
      </p:sp>
      <p:sp>
        <p:nvSpPr>
          <p:cNvPr id="1052" name="Textfeld 1051">
            <a:extLst>
              <a:ext uri="{FF2B5EF4-FFF2-40B4-BE49-F238E27FC236}">
                <a16:creationId xmlns:a16="http://schemas.microsoft.com/office/drawing/2014/main" id="{FE274531-8539-C1BA-068F-99600DC09AE9}"/>
              </a:ext>
            </a:extLst>
          </p:cNvPr>
          <p:cNvSpPr txBox="1"/>
          <p:nvPr/>
        </p:nvSpPr>
        <p:spPr>
          <a:xfrm>
            <a:off x="359102" y="3181659"/>
            <a:ext cx="1439049" cy="215444"/>
          </a:xfrm>
          <a:prstGeom prst="rect">
            <a:avLst/>
          </a:prstGeom>
          <a:noFill/>
        </p:spPr>
        <p:txBody>
          <a:bodyPr wrap="square" rtlCol="0">
            <a:spAutoFit/>
          </a:bodyPr>
          <a:lstStyle/>
          <a:p>
            <a:r>
              <a:rPr lang="de-DE" sz="800" dirty="0" err="1"/>
              <a:t>Demostrations</a:t>
            </a:r>
            <a:r>
              <a:rPr lang="de-DE" sz="800" dirty="0"/>
              <a:t> </a:t>
            </a:r>
            <a:r>
              <a:rPr lang="de-DE" sz="800" dirty="0" err="1"/>
              <a:t>Yerevan</a:t>
            </a:r>
            <a:endParaRPr lang="de-DE" sz="800" dirty="0"/>
          </a:p>
        </p:txBody>
      </p:sp>
      <p:sp>
        <p:nvSpPr>
          <p:cNvPr id="1053" name="Oval 1052">
            <a:extLst>
              <a:ext uri="{FF2B5EF4-FFF2-40B4-BE49-F238E27FC236}">
                <a16:creationId xmlns:a16="http://schemas.microsoft.com/office/drawing/2014/main" id="{8ABD89DD-6282-60C1-9CC1-4D3018780FB0}"/>
              </a:ext>
            </a:extLst>
          </p:cNvPr>
          <p:cNvSpPr/>
          <p:nvPr/>
        </p:nvSpPr>
        <p:spPr>
          <a:xfrm flipV="1">
            <a:off x="986690" y="3390191"/>
            <a:ext cx="198119" cy="207646"/>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4" name="TextBox 20">
            <a:extLst>
              <a:ext uri="{FF2B5EF4-FFF2-40B4-BE49-F238E27FC236}">
                <a16:creationId xmlns:a16="http://schemas.microsoft.com/office/drawing/2014/main" id="{6D69CDCC-E27F-DAB2-5408-11878352BC55}"/>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5/11</a:t>
            </a:r>
          </a:p>
        </p:txBody>
      </p:sp>
    </p:spTree>
    <p:extLst>
      <p:ext uri="{BB962C8B-B14F-4D97-AF65-F5344CB8AC3E}">
        <p14:creationId xmlns:p14="http://schemas.microsoft.com/office/powerpoint/2010/main" val="98105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047"/>
                                        </p:tgtEl>
                                        <p:attrNameLst>
                                          <p:attrName>style.visibility</p:attrName>
                                        </p:attrNameLst>
                                      </p:cBhvr>
                                      <p:to>
                                        <p:strVal val="visible"/>
                                      </p:to>
                                    </p:set>
                                    <p:animEffect transition="in" filter="blinds(horizontal)">
                                      <p:cBhvr>
                                        <p:cTn id="19" dur="500"/>
                                        <p:tgtEl>
                                          <p:spTgt spid="1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50A946FE-E137-978B-754F-EE1E1B59C61A}"/>
              </a:ext>
            </a:extLst>
          </p:cNvPr>
          <p:cNvSpPr txBox="1"/>
          <p:nvPr/>
        </p:nvSpPr>
        <p:spPr>
          <a:xfrm>
            <a:off x="164899" y="951543"/>
            <a:ext cx="5667262" cy="3539430"/>
          </a:xfrm>
          <a:prstGeom prst="rect">
            <a:avLst/>
          </a:prstGeom>
          <a:noFill/>
        </p:spPr>
        <p:txBody>
          <a:bodyPr wrap="square" rtlCol="0">
            <a:spAutoFit/>
          </a:bodyPr>
          <a:lstStyle/>
          <a:p>
            <a:pPr algn="just"/>
            <a:r>
              <a:rPr lang="en-GB" sz="1400" dirty="0">
                <a:latin typeface="Arial" panose="020B0604020202020204" pitchFamily="34" charset="0"/>
                <a:cs typeface="Arial" panose="020B0604020202020204" pitchFamily="34" charset="0"/>
              </a:rPr>
              <a:t>1. Sargsyan v. Azerbaijan, </a:t>
            </a:r>
            <a:r>
              <a:rPr lang="en-GB" sz="1400" dirty="0">
                <a:effectLst/>
                <a:latin typeface="Arial" panose="020B0604020202020204" pitchFamily="34" charset="0"/>
                <a:ea typeface="Times New Roman" panose="02020603050405020304" pitchFamily="18" charset="0"/>
                <a:cs typeface="Arial" panose="020B0604020202020204" pitchFamily="34" charset="0"/>
              </a:rPr>
              <a:t>40167/06</a:t>
            </a:r>
            <a:r>
              <a:rPr lang="en-GB" sz="1400" dirty="0">
                <a:effectLst/>
                <a:latin typeface="Arial" panose="020B0604020202020204" pitchFamily="34" charset="0"/>
                <a:cs typeface="Arial" panose="020B0604020202020204" pitchFamily="34" charset="0"/>
              </a:rPr>
              <a:t> from 2015 – Protection of property Article 1 I Protocol ECHR    </a:t>
            </a:r>
          </a:p>
          <a:p>
            <a:pPr algn="just"/>
            <a:endParaRPr lang="en-GB" sz="1400" dirty="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2. </a:t>
            </a:r>
            <a:r>
              <a:rPr lang="en-GB" sz="1400" dirty="0" err="1">
                <a:latin typeface="Arial" panose="020B0604020202020204" pitchFamily="34" charset="0"/>
                <a:cs typeface="Arial" panose="020B0604020202020204" pitchFamily="34" charset="0"/>
              </a:rPr>
              <a:t>Makuchyan</a:t>
            </a:r>
            <a:r>
              <a:rPr lang="en-GB" sz="1400" dirty="0">
                <a:latin typeface="Arial" panose="020B0604020202020204" pitchFamily="34" charset="0"/>
                <a:cs typeface="Arial" panose="020B0604020202020204" pitchFamily="34" charset="0"/>
              </a:rPr>
              <a:t>, Minasyan v. Hungary and Azerbaijan, </a:t>
            </a:r>
            <a:r>
              <a:rPr lang="de-DE" sz="1400" dirty="0">
                <a:effectLst/>
                <a:latin typeface="Arial" panose="020B0604020202020204" pitchFamily="34" charset="0"/>
                <a:ea typeface="Times New Roman" panose="02020603050405020304" pitchFamily="18" charset="0"/>
                <a:cs typeface="Arial" panose="020B0604020202020204" pitchFamily="34" charset="0"/>
              </a:rPr>
              <a:t>17247/13</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from</a:t>
            </a:r>
            <a:r>
              <a:rPr lang="de-DE" sz="1400" dirty="0">
                <a:effectLst/>
                <a:latin typeface="Arial" panose="020B0604020202020204" pitchFamily="34" charset="0"/>
                <a:cs typeface="Arial" panose="020B0604020202020204" pitchFamily="34" charset="0"/>
              </a:rPr>
              <a:t> 2020 </a:t>
            </a:r>
            <a:r>
              <a:rPr lang="en-GB" sz="1400" dirty="0">
                <a:effectLst/>
                <a:latin typeface="Arial" panose="020B0604020202020204" pitchFamily="34" charset="0"/>
                <a:cs typeface="Arial" panose="020B0604020202020204" pitchFamily="34" charset="0"/>
              </a:rPr>
              <a:t>–</a:t>
            </a:r>
            <a:r>
              <a:rPr lang="de-DE" sz="1400" dirty="0">
                <a:latin typeface="Arial" panose="020B0604020202020204" pitchFamily="34" charset="0"/>
                <a:cs typeface="Arial" panose="020B0604020202020204" pitchFamily="34" charset="0"/>
              </a:rPr>
              <a:t> </a:t>
            </a:r>
            <a:r>
              <a:rPr lang="de-DE" sz="1400" dirty="0">
                <a:effectLst/>
                <a:latin typeface="Arial" panose="020B0604020202020204" pitchFamily="34" charset="0"/>
                <a:cs typeface="Arial" panose="020B0604020202020204" pitchFamily="34" charset="0"/>
              </a:rPr>
              <a:t>Right </a:t>
            </a:r>
            <a:r>
              <a:rPr lang="de-DE" sz="1400" dirty="0" err="1">
                <a:effectLst/>
                <a:latin typeface="Arial" panose="020B0604020202020204" pitchFamily="34" charset="0"/>
                <a:cs typeface="Arial" panose="020B0604020202020204" pitchFamily="34" charset="0"/>
              </a:rPr>
              <a:t>to</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life</a:t>
            </a:r>
            <a:r>
              <a:rPr lang="de-DE" sz="1400" dirty="0">
                <a:latin typeface="Arial" panose="020B0604020202020204" pitchFamily="34" charset="0"/>
                <a:cs typeface="Arial" panose="020B0604020202020204" pitchFamily="34" charset="0"/>
              </a:rPr>
              <a:t>, Prohibition </a:t>
            </a:r>
            <a:r>
              <a:rPr lang="de-DE" sz="1400" dirty="0" err="1">
                <a:latin typeface="Arial" panose="020B0604020202020204" pitchFamily="34" charset="0"/>
                <a:cs typeface="Arial" panose="020B0604020202020204" pitchFamily="34" charset="0"/>
              </a:rPr>
              <a:t>of</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discrimination</a:t>
            </a:r>
            <a:r>
              <a:rPr lang="de-DE" sz="1400" dirty="0">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Article</a:t>
            </a:r>
            <a:r>
              <a:rPr lang="de-DE" sz="1400" dirty="0">
                <a:effectLst/>
                <a:latin typeface="Arial" panose="020B0604020202020204" pitchFamily="34" charset="0"/>
                <a:cs typeface="Arial" panose="020B0604020202020204" pitchFamily="34" charset="0"/>
              </a:rPr>
              <a:t> 2 and 14 ECHR </a:t>
            </a:r>
          </a:p>
          <a:p>
            <a:pPr marL="342900" indent="-342900" algn="just">
              <a:buAutoNum type="arabicPeriod"/>
            </a:pPr>
            <a:endParaRPr lang="de-DE" sz="1400" dirty="0">
              <a:latin typeface="Arial" panose="020B0604020202020204" pitchFamily="34" charset="0"/>
              <a:cs typeface="Arial" panose="020B0604020202020204" pitchFamily="34" charset="0"/>
            </a:endParaRPr>
          </a:p>
          <a:p>
            <a:pPr algn="just"/>
            <a:r>
              <a:rPr lang="de-DE" sz="1400" dirty="0">
                <a:latin typeface="Arial" panose="020B0604020202020204" pitchFamily="34" charset="0"/>
                <a:cs typeface="Arial" panose="020B0604020202020204" pitchFamily="34" charset="0"/>
              </a:rPr>
              <a:t>3. </a:t>
            </a:r>
            <a:r>
              <a:rPr lang="de-DE" sz="1400" dirty="0" err="1">
                <a:latin typeface="Arial" panose="020B0604020202020204" pitchFamily="34" charset="0"/>
                <a:cs typeface="Arial" panose="020B0604020202020204" pitchFamily="34" charset="0"/>
              </a:rPr>
              <a:t>Saribekyan</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Balyan</a:t>
            </a:r>
            <a:r>
              <a:rPr lang="de-DE" sz="1400" dirty="0">
                <a:latin typeface="Arial" panose="020B0604020202020204" pitchFamily="34" charset="0"/>
                <a:cs typeface="Arial" panose="020B0604020202020204" pitchFamily="34" charset="0"/>
              </a:rPr>
              <a:t> v. </a:t>
            </a:r>
            <a:r>
              <a:rPr lang="de-DE" sz="1400" dirty="0" err="1">
                <a:latin typeface="Arial" panose="020B0604020202020204" pitchFamily="34" charset="0"/>
                <a:cs typeface="Arial" panose="020B0604020202020204" pitchFamily="34" charset="0"/>
              </a:rPr>
              <a:t>Azerbaijan</a:t>
            </a:r>
            <a:r>
              <a:rPr lang="de-DE" sz="1400" dirty="0">
                <a:latin typeface="Arial" panose="020B0604020202020204" pitchFamily="34" charset="0"/>
                <a:cs typeface="Arial" panose="020B0604020202020204" pitchFamily="34" charset="0"/>
              </a:rPr>
              <a:t>, 35746/11 </a:t>
            </a:r>
            <a:r>
              <a:rPr lang="de-DE" sz="1400" dirty="0" err="1">
                <a:latin typeface="Arial" panose="020B0604020202020204" pitchFamily="34" charset="0"/>
                <a:cs typeface="Arial" panose="020B0604020202020204" pitchFamily="34" charset="0"/>
              </a:rPr>
              <a:t>from</a:t>
            </a:r>
            <a:r>
              <a:rPr lang="de-DE" sz="1400" dirty="0">
                <a:latin typeface="Arial" panose="020B0604020202020204" pitchFamily="34" charset="0"/>
                <a:cs typeface="Arial" panose="020B0604020202020204" pitchFamily="34" charset="0"/>
              </a:rPr>
              <a:t> 2020</a:t>
            </a:r>
            <a:r>
              <a:rPr lang="en-GB" sz="1400" dirty="0">
                <a:effectLst/>
                <a:latin typeface="Arial" panose="020B0604020202020204" pitchFamily="34" charset="0"/>
                <a:cs typeface="Arial" panose="020B0604020202020204" pitchFamily="34" charset="0"/>
              </a:rPr>
              <a:t> – </a:t>
            </a:r>
            <a:r>
              <a:rPr lang="de-DE" sz="1400" dirty="0">
                <a:latin typeface="Arial" panose="020B0604020202020204" pitchFamily="34" charset="0"/>
                <a:cs typeface="Arial" panose="020B0604020202020204" pitchFamily="34" charset="0"/>
              </a:rPr>
              <a:t>Right </a:t>
            </a:r>
            <a:r>
              <a:rPr lang="de-DE" sz="1400" dirty="0" err="1">
                <a:latin typeface="Arial" panose="020B0604020202020204" pitchFamily="34" charset="0"/>
                <a:cs typeface="Arial" panose="020B0604020202020204" pitchFamily="34" charset="0"/>
              </a:rPr>
              <a:t>to</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life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Article</a:t>
            </a:r>
            <a:r>
              <a:rPr lang="de-DE" sz="1400" dirty="0">
                <a:latin typeface="Arial" panose="020B0604020202020204" pitchFamily="34" charset="0"/>
                <a:cs typeface="Arial" panose="020B0604020202020204" pitchFamily="34" charset="0"/>
              </a:rPr>
              <a:t> 2 ECHR </a:t>
            </a:r>
          </a:p>
          <a:p>
            <a:pPr algn="just"/>
            <a:endParaRPr lang="de-DE" sz="1400" dirty="0">
              <a:latin typeface="Arial" panose="020B0604020202020204" pitchFamily="34" charset="0"/>
              <a:cs typeface="Arial" panose="020B0604020202020204" pitchFamily="34" charset="0"/>
            </a:endParaRPr>
          </a:p>
          <a:p>
            <a:pPr algn="just"/>
            <a:r>
              <a:rPr lang="de-DE" sz="1400" dirty="0">
                <a:latin typeface="Arial" panose="020B0604020202020204" pitchFamily="34" charset="0"/>
                <a:cs typeface="Arial" panose="020B0604020202020204" pitchFamily="34" charset="0"/>
              </a:rPr>
              <a:t>4. </a:t>
            </a:r>
            <a:r>
              <a:rPr lang="de-DE" sz="1400" dirty="0" err="1">
                <a:latin typeface="Arial" panose="020B0604020202020204" pitchFamily="34" charset="0"/>
                <a:cs typeface="Arial" panose="020B0604020202020204" pitchFamily="34" charset="0"/>
              </a:rPr>
              <a:t>Badalyan</a:t>
            </a:r>
            <a:r>
              <a:rPr lang="de-DE" sz="1400" dirty="0">
                <a:latin typeface="Arial" panose="020B0604020202020204" pitchFamily="34" charset="0"/>
                <a:cs typeface="Arial" panose="020B0604020202020204" pitchFamily="34" charset="0"/>
              </a:rPr>
              <a:t> v. </a:t>
            </a:r>
            <a:r>
              <a:rPr lang="de-DE" sz="1400" dirty="0" err="1">
                <a:latin typeface="Arial" panose="020B0604020202020204" pitchFamily="34" charset="0"/>
                <a:cs typeface="Arial" panose="020B0604020202020204" pitchFamily="34" charset="0"/>
              </a:rPr>
              <a:t>Azerbaijan</a:t>
            </a:r>
            <a:r>
              <a:rPr lang="de-DE" sz="1400" dirty="0">
                <a:latin typeface="Arial" panose="020B0604020202020204" pitchFamily="34" charset="0"/>
                <a:cs typeface="Arial" panose="020B0604020202020204" pitchFamily="34" charset="0"/>
              </a:rPr>
              <a:t>, 51295/11 </a:t>
            </a:r>
            <a:r>
              <a:rPr lang="de-DE" sz="1400" dirty="0" err="1">
                <a:latin typeface="Arial" panose="020B0604020202020204" pitchFamily="34" charset="0"/>
                <a:cs typeface="Arial" panose="020B0604020202020204" pitchFamily="34" charset="0"/>
              </a:rPr>
              <a:t>from</a:t>
            </a:r>
            <a:r>
              <a:rPr lang="de-DE" sz="1400" dirty="0">
                <a:latin typeface="Arial" panose="020B0604020202020204" pitchFamily="34" charset="0"/>
                <a:cs typeface="Arial" panose="020B0604020202020204" pitchFamily="34" charset="0"/>
              </a:rPr>
              <a:t> 2021 </a:t>
            </a:r>
            <a:r>
              <a:rPr lang="en-GB" sz="1400" dirty="0">
                <a:effectLst/>
                <a:latin typeface="Arial" panose="020B0604020202020204" pitchFamily="34" charset="0"/>
                <a:cs typeface="Arial" panose="020B0604020202020204" pitchFamily="34" charset="0"/>
              </a:rPr>
              <a:t>– Prohibition of torture Article 3 ECHR </a:t>
            </a:r>
          </a:p>
          <a:p>
            <a:pPr algn="just"/>
            <a:endParaRPr lang="en-GB" sz="1400" dirty="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5. </a:t>
            </a:r>
            <a:r>
              <a:rPr lang="en-GB" sz="1400" dirty="0" err="1">
                <a:latin typeface="Arial" panose="020B0604020202020204" pitchFamily="34" charset="0"/>
                <a:cs typeface="Arial" panose="020B0604020202020204" pitchFamily="34" charset="0"/>
              </a:rPr>
              <a:t>Petrosyan</a:t>
            </a:r>
            <a:r>
              <a:rPr lang="en-GB" sz="1400" dirty="0">
                <a:latin typeface="Arial" panose="020B0604020202020204" pitchFamily="34" charset="0"/>
                <a:cs typeface="Arial" panose="020B0604020202020204" pitchFamily="34" charset="0"/>
              </a:rPr>
              <a:t> v. Azerbaijan 32427/16 from 2021</a:t>
            </a:r>
            <a:r>
              <a:rPr lang="en-GB" sz="1400" dirty="0">
                <a:effectLst/>
                <a:latin typeface="Arial" panose="020B0604020202020204" pitchFamily="34" charset="0"/>
                <a:cs typeface="Arial" panose="020B0604020202020204" pitchFamily="34" charset="0"/>
              </a:rPr>
              <a:t> – Right to life, Prohibition of torture, Article 2 and 3 ECHR </a:t>
            </a:r>
            <a:endParaRPr lang="de-DE" sz="1400" dirty="0">
              <a:latin typeface="Arial" panose="020B0604020202020204" pitchFamily="34" charset="0"/>
              <a:cs typeface="Arial" panose="020B0604020202020204" pitchFamily="34" charset="0"/>
            </a:endParaRPr>
          </a:p>
          <a:p>
            <a:pPr marL="342900" indent="-342900" algn="just">
              <a:buAutoNum type="arabicPeriod"/>
            </a:pPr>
            <a:endParaRPr lang="en-GB" sz="1400" dirty="0">
              <a:latin typeface="Arial" panose="020B0604020202020204" pitchFamily="34" charset="0"/>
              <a:cs typeface="Arial" panose="020B0604020202020204" pitchFamily="34" charset="0"/>
            </a:endParaRPr>
          </a:p>
        </p:txBody>
      </p:sp>
      <p:pic>
        <p:nvPicPr>
          <p:cNvPr id="8196" name="Picture 4" descr="undefined">
            <a:extLst>
              <a:ext uri="{FF2B5EF4-FFF2-40B4-BE49-F238E27FC236}">
                <a16:creationId xmlns:a16="http://schemas.microsoft.com/office/drawing/2014/main" id="{98E59C7E-1708-A4CD-253D-F3F53CFC3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9398" y="1925011"/>
            <a:ext cx="2591747" cy="1454708"/>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Zuhause">
            <a:extLst>
              <a:ext uri="{FF2B5EF4-FFF2-40B4-BE49-F238E27FC236}">
                <a16:creationId xmlns:a16="http://schemas.microsoft.com/office/drawing/2014/main" id="{1849E41B-5F79-5E8A-928D-501F9C1C48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5301" y="951543"/>
            <a:ext cx="369332" cy="369332"/>
          </a:xfrm>
          <a:prstGeom prst="rect">
            <a:avLst/>
          </a:prstGeom>
        </p:spPr>
      </p:pic>
      <p:pic>
        <p:nvPicPr>
          <p:cNvPr id="8198" name="Picture 6" descr="Torture Icon - Download in Glyph Style">
            <a:extLst>
              <a:ext uri="{FF2B5EF4-FFF2-40B4-BE49-F238E27FC236}">
                <a16:creationId xmlns:a16="http://schemas.microsoft.com/office/drawing/2014/main" id="{76F677B2-725E-5861-E09F-B5EB8797F9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2160" y="3124151"/>
            <a:ext cx="369332" cy="369332"/>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Pistole - Kostenlose waffen Icons">
            <a:extLst>
              <a:ext uri="{FF2B5EF4-FFF2-40B4-BE49-F238E27FC236}">
                <a16:creationId xmlns:a16="http://schemas.microsoft.com/office/drawing/2014/main" id="{DB3E5D95-BD16-909F-7A7E-768D2227A6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5300" y="1647526"/>
            <a:ext cx="369333" cy="3693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Pistole - Kostenlose waffen Icons">
            <a:extLst>
              <a:ext uri="{FF2B5EF4-FFF2-40B4-BE49-F238E27FC236}">
                <a16:creationId xmlns:a16="http://schemas.microsoft.com/office/drawing/2014/main" id="{9FE25984-25C6-FA1C-EF6F-0CB2CAA9F4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7022" y="2467698"/>
            <a:ext cx="369333" cy="3693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Pistole - Kostenlose waffen Icons">
            <a:extLst>
              <a:ext uri="{FF2B5EF4-FFF2-40B4-BE49-F238E27FC236}">
                <a16:creationId xmlns:a16="http://schemas.microsoft.com/office/drawing/2014/main" id="{A248EEA4-601A-996E-1FAF-3955DC895D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8019" y="3790203"/>
            <a:ext cx="369333" cy="369333"/>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62C1F1E6-E0E1-2612-4E0D-C77DECB6A1C5}"/>
              </a:ext>
            </a:extLst>
          </p:cNvPr>
          <p:cNvSpPr txBox="1"/>
          <p:nvPr/>
        </p:nvSpPr>
        <p:spPr>
          <a:xfrm>
            <a:off x="2051677" y="631561"/>
            <a:ext cx="3780483" cy="307777"/>
          </a:xfrm>
          <a:prstGeom prst="rect">
            <a:avLst/>
          </a:prstGeom>
          <a:noFill/>
        </p:spPr>
        <p:txBody>
          <a:bodyPr wrap="square" rtlCol="0">
            <a:spAutoFit/>
          </a:bodyPr>
          <a:lstStyle/>
          <a:p>
            <a:r>
              <a:rPr lang="de-DE" sz="1400" i="1" dirty="0" err="1"/>
              <a:t>Judgments</a:t>
            </a:r>
            <a:r>
              <a:rPr lang="de-DE" sz="1400" i="1" dirty="0"/>
              <a:t> </a:t>
            </a:r>
            <a:r>
              <a:rPr lang="de-DE" sz="1400" i="1" dirty="0" err="1"/>
              <a:t>from</a:t>
            </a:r>
            <a:r>
              <a:rPr lang="de-DE" sz="1400" i="1" dirty="0"/>
              <a:t> </a:t>
            </a:r>
            <a:r>
              <a:rPr lang="de-DE" sz="1400" i="1" dirty="0" err="1"/>
              <a:t>ECtHR</a:t>
            </a:r>
            <a:endParaRPr lang="de-DE" sz="1400" i="1" dirty="0"/>
          </a:p>
        </p:txBody>
      </p:sp>
      <p:sp>
        <p:nvSpPr>
          <p:cNvPr id="5" name="TextBox 20">
            <a:extLst>
              <a:ext uri="{FF2B5EF4-FFF2-40B4-BE49-F238E27FC236}">
                <a16:creationId xmlns:a16="http://schemas.microsoft.com/office/drawing/2014/main" id="{09804B28-AF68-E65D-B155-79D9DC16A457}"/>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6/11</a:t>
            </a:r>
          </a:p>
        </p:txBody>
      </p:sp>
    </p:spTree>
    <p:extLst>
      <p:ext uri="{BB962C8B-B14F-4D97-AF65-F5344CB8AC3E}">
        <p14:creationId xmlns:p14="http://schemas.microsoft.com/office/powerpoint/2010/main" val="30689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Pistole - Kostenlose waffen Icons">
            <a:extLst>
              <a:ext uri="{FF2B5EF4-FFF2-40B4-BE49-F238E27FC236}">
                <a16:creationId xmlns:a16="http://schemas.microsoft.com/office/drawing/2014/main" id="{82A960F4-87F2-C31E-9483-CD238B2A5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2506" y="231451"/>
            <a:ext cx="369333" cy="36933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Ramil Safarov release will have wide political implications. Armenia breaks  off diplomatic relations with Hungary. | commonspace.eu">
            <a:extLst>
              <a:ext uri="{FF2B5EF4-FFF2-40B4-BE49-F238E27FC236}">
                <a16:creationId xmlns:a16="http://schemas.microsoft.com/office/drawing/2014/main" id="{51B7DB25-1F0D-442C-4743-C6E61E7D32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315" y="1455894"/>
            <a:ext cx="3304857" cy="171267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Report: Azerbaijani Laundromat May Have Helped Secure Ax-Murderer Ramil  Safarov's Extradition - Armenian National Committee of America">
            <a:extLst>
              <a:ext uri="{FF2B5EF4-FFF2-40B4-BE49-F238E27FC236}">
                <a16:creationId xmlns:a16="http://schemas.microsoft.com/office/drawing/2014/main" id="{D85304CF-C706-C1AA-E72B-ED9715502E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923" y="1491611"/>
            <a:ext cx="2466342" cy="16412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6D17F44F-3993-F416-6C0B-1074ED7F3D42}"/>
              </a:ext>
            </a:extLst>
          </p:cNvPr>
          <p:cNvSpPr txBox="1"/>
          <p:nvPr/>
        </p:nvSpPr>
        <p:spPr>
          <a:xfrm>
            <a:off x="89668" y="837043"/>
            <a:ext cx="4120181" cy="369332"/>
          </a:xfrm>
          <a:prstGeom prst="rect">
            <a:avLst/>
          </a:prstGeom>
          <a:noFill/>
        </p:spPr>
        <p:txBody>
          <a:bodyPr wrap="square">
            <a:spAutoFit/>
          </a:bodyPr>
          <a:lstStyle/>
          <a:p>
            <a:r>
              <a:rPr lang="en-GB" sz="1800" dirty="0" err="1">
                <a:latin typeface="Arial" panose="020B0604020202020204" pitchFamily="34" charset="0"/>
                <a:cs typeface="Arial" panose="020B0604020202020204" pitchFamily="34" charset="0"/>
              </a:rPr>
              <a:t>Makuchyan</a:t>
            </a:r>
            <a:r>
              <a:rPr lang="en-GB" sz="1800" dirty="0">
                <a:latin typeface="Arial" panose="020B0604020202020204" pitchFamily="34" charset="0"/>
                <a:cs typeface="Arial" panose="020B0604020202020204" pitchFamily="34" charset="0"/>
              </a:rPr>
              <a:t>, Minasyan v. Azerbaijan </a:t>
            </a:r>
            <a:endParaRPr lang="de-DE" dirty="0"/>
          </a:p>
        </p:txBody>
      </p:sp>
      <p:sp>
        <p:nvSpPr>
          <p:cNvPr id="12" name="Textfeld 11">
            <a:extLst>
              <a:ext uri="{FF2B5EF4-FFF2-40B4-BE49-F238E27FC236}">
                <a16:creationId xmlns:a16="http://schemas.microsoft.com/office/drawing/2014/main" id="{9ED72776-EFF9-41CE-F143-20D1B83E5D84}"/>
              </a:ext>
            </a:extLst>
          </p:cNvPr>
          <p:cNvSpPr txBox="1"/>
          <p:nvPr/>
        </p:nvSpPr>
        <p:spPr>
          <a:xfrm>
            <a:off x="3435799" y="1942899"/>
            <a:ext cx="1676270" cy="369332"/>
          </a:xfrm>
          <a:prstGeom prst="rect">
            <a:avLst/>
          </a:prstGeom>
          <a:noFill/>
        </p:spPr>
        <p:txBody>
          <a:bodyPr wrap="square">
            <a:spAutoFit/>
          </a:bodyPr>
          <a:lstStyle/>
          <a:p>
            <a:r>
              <a:rPr lang="en-GB" sz="1800" dirty="0" err="1">
                <a:latin typeface="Arial" panose="020B0604020202020204" pitchFamily="34" charset="0"/>
                <a:cs typeface="Arial" panose="020B0604020202020204" pitchFamily="34" charset="0"/>
              </a:rPr>
              <a:t>Ramil</a:t>
            </a:r>
            <a:r>
              <a:rPr lang="en-GB" sz="1800" dirty="0">
                <a:latin typeface="Arial" panose="020B0604020202020204" pitchFamily="34" charset="0"/>
                <a:cs typeface="Arial" panose="020B0604020202020204" pitchFamily="34" charset="0"/>
              </a:rPr>
              <a:t> Safarov </a:t>
            </a:r>
            <a:endParaRPr lang="de-DE" dirty="0"/>
          </a:p>
        </p:txBody>
      </p:sp>
      <p:sp>
        <p:nvSpPr>
          <p:cNvPr id="5" name="Textfeld 4">
            <a:extLst>
              <a:ext uri="{FF2B5EF4-FFF2-40B4-BE49-F238E27FC236}">
                <a16:creationId xmlns:a16="http://schemas.microsoft.com/office/drawing/2014/main" id="{1E975D95-1212-AEC5-CB21-45545F9B9690}"/>
              </a:ext>
            </a:extLst>
          </p:cNvPr>
          <p:cNvSpPr txBox="1"/>
          <p:nvPr/>
        </p:nvSpPr>
        <p:spPr>
          <a:xfrm>
            <a:off x="426828" y="3132849"/>
            <a:ext cx="8105678" cy="1938992"/>
          </a:xfrm>
          <a:prstGeom prst="rect">
            <a:avLst/>
          </a:prstGeom>
          <a:noFill/>
        </p:spPr>
        <p:txBody>
          <a:bodyPr wrap="square">
            <a:spAutoFit/>
          </a:bodyPr>
          <a:lstStyle/>
          <a:p>
            <a:pPr algn="just"/>
            <a:r>
              <a:rPr lang="de-DE" sz="1200" dirty="0"/>
              <a:t>The Court </a:t>
            </a:r>
            <a:r>
              <a:rPr lang="de-DE" sz="1200" dirty="0" err="1"/>
              <a:t>observes</a:t>
            </a:r>
            <a:r>
              <a:rPr lang="de-DE" sz="1200" dirty="0"/>
              <a:t>(…) R.S. was </a:t>
            </a:r>
            <a:r>
              <a:rPr lang="de-DE" sz="1200" b="1" dirty="0" err="1"/>
              <a:t>pardoned</a:t>
            </a:r>
            <a:r>
              <a:rPr lang="de-DE" sz="1200" b="1" dirty="0"/>
              <a:t> </a:t>
            </a:r>
            <a:r>
              <a:rPr lang="de-DE" sz="1200" b="1" dirty="0" err="1"/>
              <a:t>immediately</a:t>
            </a:r>
            <a:r>
              <a:rPr lang="de-DE" sz="1200" b="1" dirty="0"/>
              <a:t> </a:t>
            </a:r>
            <a:r>
              <a:rPr lang="de-DE" sz="1200" dirty="0"/>
              <a:t>upon </a:t>
            </a:r>
            <a:r>
              <a:rPr lang="de-DE" sz="1200" dirty="0" err="1"/>
              <a:t>his</a:t>
            </a:r>
            <a:r>
              <a:rPr lang="de-DE" sz="1200" dirty="0"/>
              <a:t> </a:t>
            </a:r>
            <a:r>
              <a:rPr lang="de-DE" sz="1200" dirty="0" err="1"/>
              <a:t>return</a:t>
            </a:r>
            <a:r>
              <a:rPr lang="de-DE" sz="1200" dirty="0"/>
              <a:t> </a:t>
            </a:r>
            <a:r>
              <a:rPr lang="de-DE" sz="1200" dirty="0" err="1"/>
              <a:t>to</a:t>
            </a:r>
            <a:r>
              <a:rPr lang="de-DE" sz="1200" dirty="0"/>
              <a:t> </a:t>
            </a:r>
            <a:r>
              <a:rPr lang="de-DE" sz="1200" dirty="0" err="1"/>
              <a:t>Azerbaijan</a:t>
            </a:r>
            <a:r>
              <a:rPr lang="de-DE" sz="1200" dirty="0"/>
              <a:t>; </a:t>
            </a:r>
            <a:r>
              <a:rPr lang="de-DE" sz="1200" dirty="0" err="1"/>
              <a:t>there</a:t>
            </a:r>
            <a:r>
              <a:rPr lang="de-DE" sz="1200" dirty="0"/>
              <a:t> </a:t>
            </a:r>
            <a:r>
              <a:rPr lang="de-DE" sz="1200" dirty="0" err="1"/>
              <a:t>is</a:t>
            </a:r>
            <a:r>
              <a:rPr lang="de-DE" sz="1200" dirty="0"/>
              <a:t> </a:t>
            </a:r>
            <a:r>
              <a:rPr lang="de-DE" sz="1200" dirty="0" err="1"/>
              <a:t>nothing</a:t>
            </a:r>
            <a:r>
              <a:rPr lang="de-DE" sz="1200" dirty="0"/>
              <a:t> in </a:t>
            </a:r>
            <a:r>
              <a:rPr lang="de-DE" sz="1200" dirty="0" err="1"/>
              <a:t>the</a:t>
            </a:r>
            <a:r>
              <a:rPr lang="de-DE" sz="1200" dirty="0"/>
              <a:t> </a:t>
            </a:r>
            <a:r>
              <a:rPr lang="de-DE" sz="1200" dirty="0" err="1"/>
              <a:t>case</a:t>
            </a:r>
            <a:r>
              <a:rPr lang="de-DE" sz="1200" dirty="0"/>
              <a:t> </a:t>
            </a:r>
            <a:r>
              <a:rPr lang="de-DE" sz="1200" dirty="0" err="1"/>
              <a:t>file</a:t>
            </a:r>
            <a:r>
              <a:rPr lang="de-DE" sz="1200" dirty="0"/>
              <a:t> </a:t>
            </a:r>
            <a:r>
              <a:rPr lang="de-DE" sz="1200" dirty="0" err="1"/>
              <a:t>to</a:t>
            </a:r>
            <a:r>
              <a:rPr lang="de-DE" sz="1200" dirty="0"/>
              <a:t> </a:t>
            </a:r>
            <a:r>
              <a:rPr lang="de-DE" sz="1200" dirty="0" err="1"/>
              <a:t>indicate</a:t>
            </a:r>
            <a:r>
              <a:rPr lang="de-DE" sz="1200" dirty="0"/>
              <a:t> </a:t>
            </a:r>
            <a:r>
              <a:rPr lang="de-DE" sz="1200" dirty="0" err="1"/>
              <a:t>that</a:t>
            </a:r>
            <a:r>
              <a:rPr lang="de-DE" sz="1200" dirty="0"/>
              <a:t> a formal </a:t>
            </a:r>
            <a:r>
              <a:rPr lang="de-DE" sz="1200" dirty="0" err="1"/>
              <a:t>request</a:t>
            </a:r>
            <a:r>
              <a:rPr lang="de-DE" sz="1200" dirty="0"/>
              <a:t> </a:t>
            </a:r>
            <a:r>
              <a:rPr lang="de-DE" sz="1200" dirty="0" err="1"/>
              <a:t>to</a:t>
            </a:r>
            <a:r>
              <a:rPr lang="de-DE" sz="1200" dirty="0"/>
              <a:t> </a:t>
            </a:r>
            <a:r>
              <a:rPr lang="de-DE" sz="1200" dirty="0" err="1"/>
              <a:t>that</a:t>
            </a:r>
            <a:r>
              <a:rPr lang="de-DE" sz="1200" dirty="0"/>
              <a:t> end was </a:t>
            </a:r>
            <a:r>
              <a:rPr lang="de-DE" sz="1200" dirty="0" err="1"/>
              <a:t>ever</a:t>
            </a:r>
            <a:r>
              <a:rPr lang="de-DE" sz="1200" dirty="0"/>
              <a:t> </a:t>
            </a:r>
            <a:r>
              <a:rPr lang="de-DE" sz="1200" dirty="0" err="1"/>
              <a:t>made</a:t>
            </a:r>
            <a:r>
              <a:rPr lang="de-DE" sz="1200" dirty="0"/>
              <a:t>, and </a:t>
            </a:r>
            <a:r>
              <a:rPr lang="de-DE" sz="1200" dirty="0" err="1"/>
              <a:t>nor</a:t>
            </a:r>
            <a:r>
              <a:rPr lang="de-DE" sz="1200" dirty="0"/>
              <a:t> </a:t>
            </a:r>
            <a:r>
              <a:rPr lang="de-DE" sz="1200" dirty="0" err="1"/>
              <a:t>is</a:t>
            </a:r>
            <a:r>
              <a:rPr lang="de-DE" sz="1200" dirty="0"/>
              <a:t> </a:t>
            </a:r>
            <a:r>
              <a:rPr lang="de-DE" sz="1200" dirty="0" err="1"/>
              <a:t>there</a:t>
            </a:r>
            <a:r>
              <a:rPr lang="de-DE" sz="1200" dirty="0"/>
              <a:t> </a:t>
            </a:r>
            <a:r>
              <a:rPr lang="de-DE" sz="1200" dirty="0" err="1"/>
              <a:t>any</a:t>
            </a:r>
            <a:r>
              <a:rPr lang="de-DE" sz="1200" dirty="0"/>
              <a:t> </a:t>
            </a:r>
            <a:r>
              <a:rPr lang="de-DE" sz="1200" dirty="0" err="1"/>
              <a:t>indication</a:t>
            </a:r>
            <a:r>
              <a:rPr lang="de-DE" sz="1200" dirty="0"/>
              <a:t> </a:t>
            </a:r>
            <a:r>
              <a:rPr lang="de-DE" sz="1200" dirty="0" err="1"/>
              <a:t>that</a:t>
            </a:r>
            <a:r>
              <a:rPr lang="de-DE" sz="1200" dirty="0"/>
              <a:t> </a:t>
            </a:r>
            <a:r>
              <a:rPr lang="de-DE" sz="1200" dirty="0" err="1"/>
              <a:t>there</a:t>
            </a:r>
            <a:r>
              <a:rPr lang="de-DE" sz="1200" dirty="0"/>
              <a:t> </a:t>
            </a:r>
            <a:r>
              <a:rPr lang="de-DE" sz="1200" dirty="0" err="1"/>
              <a:t>ensued</a:t>
            </a:r>
            <a:r>
              <a:rPr lang="de-DE" sz="1200" dirty="0"/>
              <a:t> </a:t>
            </a:r>
            <a:r>
              <a:rPr lang="de-DE" sz="1200" dirty="0" err="1"/>
              <a:t>any</a:t>
            </a:r>
            <a:r>
              <a:rPr lang="de-DE" sz="1200" dirty="0"/>
              <a:t> </a:t>
            </a:r>
            <a:r>
              <a:rPr lang="de-DE" sz="1200" dirty="0" err="1"/>
              <a:t>kind</a:t>
            </a:r>
            <a:r>
              <a:rPr lang="de-DE" sz="1200" dirty="0"/>
              <a:t> </a:t>
            </a:r>
            <a:r>
              <a:rPr lang="de-DE" sz="1200" dirty="0" err="1"/>
              <a:t>of</a:t>
            </a:r>
            <a:r>
              <a:rPr lang="de-DE" sz="1200" dirty="0"/>
              <a:t> </a:t>
            </a:r>
            <a:r>
              <a:rPr lang="de-DE" sz="1200" dirty="0" err="1"/>
              <a:t>reflection</a:t>
            </a:r>
            <a:r>
              <a:rPr lang="de-DE" sz="1200" dirty="0"/>
              <a:t> </a:t>
            </a:r>
            <a:r>
              <a:rPr lang="de-DE" sz="1200" dirty="0" err="1"/>
              <a:t>process</a:t>
            </a:r>
            <a:r>
              <a:rPr lang="de-DE" sz="1200" dirty="0"/>
              <a:t> </a:t>
            </a:r>
            <a:r>
              <a:rPr lang="de-DE" sz="1200" dirty="0" err="1"/>
              <a:t>or</a:t>
            </a:r>
            <a:r>
              <a:rPr lang="de-DE" sz="1200" dirty="0"/>
              <a:t> legal </a:t>
            </a:r>
            <a:r>
              <a:rPr lang="de-DE" sz="1200" dirty="0" err="1"/>
              <a:t>procedure</a:t>
            </a:r>
            <a:r>
              <a:rPr lang="de-DE" sz="1200" dirty="0"/>
              <a:t> </a:t>
            </a:r>
            <a:r>
              <a:rPr lang="de-DE" sz="1200" dirty="0" err="1"/>
              <a:t>for</a:t>
            </a:r>
            <a:r>
              <a:rPr lang="de-DE" sz="1200" dirty="0"/>
              <a:t> </a:t>
            </a:r>
            <a:r>
              <a:rPr lang="de-DE" sz="1200" dirty="0" err="1"/>
              <a:t>the</a:t>
            </a:r>
            <a:r>
              <a:rPr lang="de-DE" sz="1200" dirty="0"/>
              <a:t> pardon. (…) R.S. was not </a:t>
            </a:r>
            <a:r>
              <a:rPr lang="de-DE" sz="1200" dirty="0" err="1"/>
              <a:t>only</a:t>
            </a:r>
            <a:r>
              <a:rPr lang="de-DE" sz="1200" dirty="0"/>
              <a:t> </a:t>
            </a:r>
            <a:r>
              <a:rPr lang="de-DE" sz="1200" dirty="0" err="1"/>
              <a:t>reinstated</a:t>
            </a:r>
            <a:r>
              <a:rPr lang="de-DE" sz="1200" dirty="0"/>
              <a:t> in </a:t>
            </a:r>
            <a:r>
              <a:rPr lang="de-DE" sz="1200" dirty="0" err="1"/>
              <a:t>his</a:t>
            </a:r>
            <a:r>
              <a:rPr lang="de-DE" sz="1200" dirty="0"/>
              <a:t> </a:t>
            </a:r>
            <a:r>
              <a:rPr lang="de-DE" sz="1200" dirty="0" err="1"/>
              <a:t>post</a:t>
            </a:r>
            <a:r>
              <a:rPr lang="de-DE" sz="1200" dirty="0"/>
              <a:t> in </a:t>
            </a:r>
            <a:r>
              <a:rPr lang="de-DE" sz="1200" dirty="0" err="1"/>
              <a:t>the</a:t>
            </a:r>
            <a:r>
              <a:rPr lang="de-DE" sz="1200" dirty="0"/>
              <a:t> </a:t>
            </a:r>
            <a:r>
              <a:rPr lang="de-DE" sz="1200" dirty="0" err="1"/>
              <a:t>military</a:t>
            </a:r>
            <a:r>
              <a:rPr lang="de-DE" sz="1200" dirty="0"/>
              <a:t>, he was </a:t>
            </a:r>
            <a:r>
              <a:rPr lang="de-DE" sz="1200" b="1" dirty="0"/>
              <a:t>also </a:t>
            </a:r>
            <a:r>
              <a:rPr lang="de-DE" sz="1200" b="1" dirty="0" err="1"/>
              <a:t>promoted</a:t>
            </a:r>
            <a:r>
              <a:rPr lang="de-DE" sz="1200" b="1" dirty="0"/>
              <a:t> in </a:t>
            </a:r>
            <a:r>
              <a:rPr lang="de-DE" sz="1200" b="1" dirty="0" err="1"/>
              <a:t>military</a:t>
            </a:r>
            <a:r>
              <a:rPr lang="de-DE" sz="1200" b="1" dirty="0"/>
              <a:t> rank in a </a:t>
            </a:r>
            <a:r>
              <a:rPr lang="de-DE" sz="1200" b="1" dirty="0" err="1"/>
              <a:t>public</a:t>
            </a:r>
            <a:r>
              <a:rPr lang="de-DE" sz="1200" b="1" dirty="0"/>
              <a:t> </a:t>
            </a:r>
            <a:r>
              <a:rPr lang="de-DE" sz="1200" b="1" dirty="0" err="1"/>
              <a:t>ceremony</a:t>
            </a:r>
            <a:r>
              <a:rPr lang="de-DE" sz="1200" b="1" dirty="0"/>
              <a:t> </a:t>
            </a:r>
            <a:r>
              <a:rPr lang="de-DE" sz="1200" dirty="0" err="1"/>
              <a:t>shortly</a:t>
            </a:r>
            <a:r>
              <a:rPr lang="de-DE" sz="1200" dirty="0"/>
              <a:t> after </a:t>
            </a:r>
            <a:r>
              <a:rPr lang="de-DE" sz="1200" dirty="0" err="1"/>
              <a:t>his</a:t>
            </a:r>
            <a:r>
              <a:rPr lang="de-DE" sz="1200" dirty="0"/>
              <a:t> </a:t>
            </a:r>
            <a:r>
              <a:rPr lang="de-DE" sz="1200" dirty="0" err="1"/>
              <a:t>return</a:t>
            </a:r>
            <a:r>
              <a:rPr lang="de-DE" sz="1200" dirty="0"/>
              <a:t> </a:t>
            </a:r>
            <a:r>
              <a:rPr lang="de-DE" sz="1200" dirty="0" err="1"/>
              <a:t>to</a:t>
            </a:r>
            <a:r>
              <a:rPr lang="de-DE" sz="1200" dirty="0"/>
              <a:t> </a:t>
            </a:r>
            <a:r>
              <a:rPr lang="de-DE" sz="1200" dirty="0" err="1"/>
              <a:t>Azerbaijan</a:t>
            </a:r>
            <a:r>
              <a:rPr lang="de-DE" sz="1200" dirty="0"/>
              <a:t>. </a:t>
            </a:r>
            <a:r>
              <a:rPr lang="de-DE" sz="1200" dirty="0" err="1"/>
              <a:t>Moreover</a:t>
            </a:r>
            <a:r>
              <a:rPr lang="de-DE" sz="1200" dirty="0"/>
              <a:t>, he </a:t>
            </a:r>
            <a:r>
              <a:rPr lang="de-DE" sz="1200" b="1" dirty="0" err="1"/>
              <a:t>received</a:t>
            </a:r>
            <a:r>
              <a:rPr lang="de-DE" sz="1200" b="1" dirty="0"/>
              <a:t> a flat </a:t>
            </a:r>
            <a:r>
              <a:rPr lang="de-DE" sz="1200" dirty="0"/>
              <a:t>in Baku, </a:t>
            </a:r>
            <a:r>
              <a:rPr lang="de-DE" sz="1200" dirty="0" err="1"/>
              <a:t>together</a:t>
            </a:r>
            <a:r>
              <a:rPr lang="de-DE" sz="1200" dirty="0"/>
              <a:t> </a:t>
            </a:r>
            <a:r>
              <a:rPr lang="de-DE" sz="1200" dirty="0" err="1"/>
              <a:t>with</a:t>
            </a:r>
            <a:r>
              <a:rPr lang="de-DE" sz="1200" dirty="0"/>
              <a:t> </a:t>
            </a:r>
            <a:r>
              <a:rPr lang="de-DE" sz="1200" b="1" dirty="0" err="1"/>
              <a:t>salary</a:t>
            </a:r>
            <a:r>
              <a:rPr lang="de-DE" sz="1200" b="1" dirty="0"/>
              <a:t> </a:t>
            </a:r>
            <a:r>
              <a:rPr lang="de-DE" sz="1200" b="1" dirty="0" err="1"/>
              <a:t>arrears</a:t>
            </a:r>
            <a:r>
              <a:rPr lang="de-DE" sz="1200" b="1" dirty="0"/>
              <a:t> in </a:t>
            </a:r>
            <a:r>
              <a:rPr lang="de-DE" sz="1200" b="1" dirty="0" err="1"/>
              <a:t>respect</a:t>
            </a:r>
            <a:r>
              <a:rPr lang="de-DE" sz="1200" b="1" dirty="0"/>
              <a:t> </a:t>
            </a:r>
            <a:r>
              <a:rPr lang="de-DE" sz="1200" b="1" dirty="0" err="1"/>
              <a:t>of</a:t>
            </a:r>
            <a:r>
              <a:rPr lang="de-DE" sz="1200" b="1" dirty="0"/>
              <a:t> </a:t>
            </a:r>
            <a:r>
              <a:rPr lang="de-DE" sz="1200" b="1" dirty="0" err="1"/>
              <a:t>the</a:t>
            </a:r>
            <a:r>
              <a:rPr lang="de-DE" sz="1200" b="1" dirty="0"/>
              <a:t> </a:t>
            </a:r>
            <a:r>
              <a:rPr lang="de-DE" sz="1200" b="1" dirty="0" err="1"/>
              <a:t>entire</a:t>
            </a:r>
            <a:r>
              <a:rPr lang="de-DE" sz="1200" b="1" dirty="0"/>
              <a:t> </a:t>
            </a:r>
            <a:r>
              <a:rPr lang="de-DE" sz="1200" b="1" dirty="0" err="1"/>
              <a:t>period</a:t>
            </a:r>
            <a:r>
              <a:rPr lang="de-DE" sz="1200" b="1" dirty="0"/>
              <a:t> </a:t>
            </a:r>
            <a:r>
              <a:rPr lang="de-DE" sz="1200" b="1" dirty="0" err="1"/>
              <a:t>that</a:t>
            </a:r>
            <a:r>
              <a:rPr lang="de-DE" sz="1200" b="1" dirty="0"/>
              <a:t> he </a:t>
            </a:r>
            <a:r>
              <a:rPr lang="de-DE" sz="1200" b="1" dirty="0" err="1"/>
              <a:t>had</a:t>
            </a:r>
            <a:r>
              <a:rPr lang="de-DE" sz="1200" b="1" dirty="0"/>
              <a:t> </a:t>
            </a:r>
            <a:r>
              <a:rPr lang="de-DE" sz="1200" b="1" dirty="0" err="1"/>
              <a:t>spent</a:t>
            </a:r>
            <a:r>
              <a:rPr lang="de-DE" sz="1200" b="1" dirty="0"/>
              <a:t> in </a:t>
            </a:r>
            <a:r>
              <a:rPr lang="de-DE" sz="1200" b="1" dirty="0" err="1"/>
              <a:t>prison</a:t>
            </a:r>
            <a:r>
              <a:rPr lang="de-DE" sz="1200" dirty="0"/>
              <a:t>. (…), </a:t>
            </a:r>
            <a:r>
              <a:rPr lang="de-DE" sz="1200" dirty="0" err="1"/>
              <a:t>the</a:t>
            </a:r>
            <a:r>
              <a:rPr lang="de-DE" sz="1200" dirty="0"/>
              <a:t> Government </a:t>
            </a:r>
            <a:r>
              <a:rPr lang="de-DE" sz="1200" dirty="0" err="1"/>
              <a:t>have</a:t>
            </a:r>
            <a:r>
              <a:rPr lang="de-DE" sz="1200" dirty="0"/>
              <a:t> not </a:t>
            </a:r>
            <a:r>
              <a:rPr lang="de-DE" sz="1200" dirty="0" err="1"/>
              <a:t>indicated</a:t>
            </a:r>
            <a:r>
              <a:rPr lang="de-DE" sz="1200" dirty="0"/>
              <a:t> a </a:t>
            </a:r>
            <a:r>
              <a:rPr lang="de-DE" sz="1200" dirty="0" err="1"/>
              <a:t>domestic</a:t>
            </a:r>
            <a:r>
              <a:rPr lang="de-DE" sz="1200" dirty="0"/>
              <a:t> legal </a:t>
            </a:r>
            <a:r>
              <a:rPr lang="de-DE" sz="1200" dirty="0" err="1"/>
              <a:t>basis</a:t>
            </a:r>
            <a:r>
              <a:rPr lang="de-DE" sz="1200" dirty="0"/>
              <a:t> </a:t>
            </a:r>
            <a:r>
              <a:rPr lang="de-DE" sz="1200" dirty="0" err="1"/>
              <a:t>for</a:t>
            </a:r>
            <a:r>
              <a:rPr lang="de-DE" sz="1200" dirty="0"/>
              <a:t> </a:t>
            </a:r>
            <a:r>
              <a:rPr lang="de-DE" sz="1200" dirty="0" err="1"/>
              <a:t>any</a:t>
            </a:r>
            <a:r>
              <a:rPr lang="de-DE" sz="1200" dirty="0"/>
              <a:t> </a:t>
            </a:r>
            <a:r>
              <a:rPr lang="de-DE" sz="1200" dirty="0" err="1"/>
              <a:t>of</a:t>
            </a:r>
            <a:r>
              <a:rPr lang="de-DE" sz="1200" dirty="0"/>
              <a:t> </a:t>
            </a:r>
            <a:r>
              <a:rPr lang="de-DE" sz="1200" dirty="0" err="1"/>
              <a:t>those</a:t>
            </a:r>
            <a:r>
              <a:rPr lang="de-DE" sz="1200" dirty="0"/>
              <a:t> additional </a:t>
            </a:r>
            <a:r>
              <a:rPr lang="de-DE" sz="1200" dirty="0" err="1"/>
              <a:t>measures</a:t>
            </a:r>
            <a:r>
              <a:rPr lang="de-DE" sz="1200" dirty="0"/>
              <a:t>, </a:t>
            </a:r>
            <a:r>
              <a:rPr lang="de-DE" sz="1200" dirty="0" err="1"/>
              <a:t>which</a:t>
            </a:r>
            <a:r>
              <a:rPr lang="de-DE" sz="1200" dirty="0"/>
              <a:t> </a:t>
            </a:r>
            <a:r>
              <a:rPr lang="de-DE" sz="1200" dirty="0" err="1"/>
              <a:t>were</a:t>
            </a:r>
            <a:r>
              <a:rPr lang="de-DE" sz="1200" dirty="0"/>
              <a:t> </a:t>
            </a:r>
            <a:r>
              <a:rPr lang="de-DE" sz="1200" dirty="0" err="1"/>
              <a:t>understandably</a:t>
            </a:r>
            <a:r>
              <a:rPr lang="de-DE" sz="1200" dirty="0"/>
              <a:t> </a:t>
            </a:r>
            <a:r>
              <a:rPr lang="de-DE" sz="1200" dirty="0" err="1"/>
              <a:t>perceived</a:t>
            </a:r>
            <a:r>
              <a:rPr lang="de-DE" sz="1200" dirty="0"/>
              <a:t> </a:t>
            </a:r>
            <a:r>
              <a:rPr lang="de-DE" sz="1200" dirty="0" err="1"/>
              <a:t>as</a:t>
            </a:r>
            <a:r>
              <a:rPr lang="de-DE" sz="1200" dirty="0"/>
              <a:t> </a:t>
            </a:r>
            <a:r>
              <a:rPr lang="de-DE" sz="1200" dirty="0" err="1"/>
              <a:t>constituting</a:t>
            </a:r>
            <a:r>
              <a:rPr lang="de-DE" sz="1200" dirty="0"/>
              <a:t> </a:t>
            </a:r>
            <a:r>
              <a:rPr lang="de-DE" sz="1200" dirty="0" err="1"/>
              <a:t>rewards</a:t>
            </a:r>
            <a:r>
              <a:rPr lang="de-DE" sz="1200" dirty="0"/>
              <a:t> </a:t>
            </a:r>
            <a:r>
              <a:rPr lang="de-DE" sz="1200" dirty="0" err="1"/>
              <a:t>for</a:t>
            </a:r>
            <a:r>
              <a:rPr lang="de-DE" sz="1200" dirty="0"/>
              <a:t> </a:t>
            </a:r>
            <a:r>
              <a:rPr lang="de-DE" sz="1200" dirty="0" err="1"/>
              <a:t>R.S.’s</a:t>
            </a:r>
            <a:r>
              <a:rPr lang="de-DE" sz="1200" dirty="0"/>
              <a:t> </a:t>
            </a:r>
            <a:r>
              <a:rPr lang="de-DE" sz="1200" dirty="0" err="1"/>
              <a:t>actions</a:t>
            </a:r>
            <a:r>
              <a:rPr lang="de-DE" sz="1200" dirty="0"/>
              <a:t>. </a:t>
            </a:r>
          </a:p>
          <a:p>
            <a:pPr algn="just"/>
            <a:endParaRPr lang="de-DE" sz="1200" dirty="0"/>
          </a:p>
          <a:p>
            <a:pPr algn="just"/>
            <a:r>
              <a:rPr lang="de-DE" sz="1200" dirty="0"/>
              <a:t>The Court </a:t>
            </a:r>
            <a:r>
              <a:rPr lang="de-DE" sz="1200" dirty="0" err="1"/>
              <a:t>finds</a:t>
            </a:r>
            <a:r>
              <a:rPr lang="de-DE" sz="1200" dirty="0"/>
              <a:t> </a:t>
            </a:r>
            <a:r>
              <a:rPr lang="de-DE" sz="1200" dirty="0" err="1"/>
              <a:t>particularly</a:t>
            </a:r>
            <a:r>
              <a:rPr lang="de-DE" sz="1200" dirty="0"/>
              <a:t> </a:t>
            </a:r>
            <a:r>
              <a:rPr lang="de-DE" sz="1200" dirty="0" err="1"/>
              <a:t>disturbing</a:t>
            </a:r>
            <a:r>
              <a:rPr lang="de-DE" sz="1200" dirty="0"/>
              <a:t> </a:t>
            </a:r>
            <a:r>
              <a:rPr lang="de-DE" sz="1200" dirty="0" err="1"/>
              <a:t>the</a:t>
            </a:r>
            <a:r>
              <a:rPr lang="de-DE" sz="1200" dirty="0"/>
              <a:t> </a:t>
            </a:r>
            <a:r>
              <a:rPr lang="de-DE" sz="1200" dirty="0" err="1"/>
              <a:t>statements</a:t>
            </a:r>
            <a:r>
              <a:rPr lang="de-DE" sz="1200" dirty="0"/>
              <a:t> </a:t>
            </a:r>
            <a:r>
              <a:rPr lang="de-DE" sz="1200" dirty="0" err="1"/>
              <a:t>made</a:t>
            </a:r>
            <a:r>
              <a:rPr lang="de-DE" sz="1200" dirty="0"/>
              <a:t> </a:t>
            </a:r>
            <a:r>
              <a:rPr lang="de-DE" sz="1200" dirty="0" err="1"/>
              <a:t>by</a:t>
            </a:r>
            <a:r>
              <a:rPr lang="de-DE" sz="1200" dirty="0"/>
              <a:t> a </a:t>
            </a:r>
            <a:r>
              <a:rPr lang="de-DE" sz="1200" dirty="0" err="1"/>
              <a:t>number</a:t>
            </a:r>
            <a:r>
              <a:rPr lang="de-DE" sz="1200" dirty="0"/>
              <a:t> </a:t>
            </a:r>
            <a:r>
              <a:rPr lang="de-DE" sz="1200" dirty="0" err="1"/>
              <a:t>of</a:t>
            </a:r>
            <a:r>
              <a:rPr lang="de-DE" sz="1200" dirty="0"/>
              <a:t> </a:t>
            </a:r>
            <a:r>
              <a:rPr lang="de-DE" sz="1200" b="1" dirty="0" err="1"/>
              <a:t>Azerbaijani</a:t>
            </a:r>
            <a:r>
              <a:rPr lang="de-DE" sz="1200" b="1" dirty="0"/>
              <a:t> </a:t>
            </a:r>
            <a:r>
              <a:rPr lang="de-DE" sz="1200" b="1" dirty="0" err="1"/>
              <a:t>officials</a:t>
            </a:r>
            <a:r>
              <a:rPr lang="de-DE" sz="1200" b="1" dirty="0"/>
              <a:t> </a:t>
            </a:r>
            <a:r>
              <a:rPr lang="de-DE" sz="1200" b="1" dirty="0" err="1"/>
              <a:t>glorifying</a:t>
            </a:r>
            <a:r>
              <a:rPr lang="de-DE" sz="1200" b="1" dirty="0"/>
              <a:t> R.S.</a:t>
            </a:r>
            <a:r>
              <a:rPr lang="de-DE" sz="1200" dirty="0"/>
              <a:t> (</a:t>
            </a:r>
            <a:r>
              <a:rPr lang="de-DE" sz="1200" dirty="0" err="1"/>
              <a:t>see</a:t>
            </a:r>
            <a:r>
              <a:rPr lang="de-DE" sz="1200" dirty="0"/>
              <a:t> §§ 213 - 221).</a:t>
            </a:r>
          </a:p>
        </p:txBody>
      </p:sp>
      <p:sp>
        <p:nvSpPr>
          <p:cNvPr id="6" name="Textfeld 5">
            <a:extLst>
              <a:ext uri="{FF2B5EF4-FFF2-40B4-BE49-F238E27FC236}">
                <a16:creationId xmlns:a16="http://schemas.microsoft.com/office/drawing/2014/main" id="{09418038-5ABA-F232-0AED-BB99BFD5EF3A}"/>
              </a:ext>
            </a:extLst>
          </p:cNvPr>
          <p:cNvSpPr txBox="1"/>
          <p:nvPr/>
        </p:nvSpPr>
        <p:spPr>
          <a:xfrm>
            <a:off x="2095517" y="566674"/>
            <a:ext cx="3780483" cy="307777"/>
          </a:xfrm>
          <a:prstGeom prst="rect">
            <a:avLst/>
          </a:prstGeom>
          <a:noFill/>
        </p:spPr>
        <p:txBody>
          <a:bodyPr wrap="square" rtlCol="0">
            <a:spAutoFit/>
          </a:bodyPr>
          <a:lstStyle/>
          <a:p>
            <a:r>
              <a:rPr lang="de-DE" sz="1400" i="1" dirty="0" err="1"/>
              <a:t>Widespread</a:t>
            </a:r>
            <a:r>
              <a:rPr lang="de-DE" sz="1400" i="1" dirty="0"/>
              <a:t> hate </a:t>
            </a:r>
            <a:r>
              <a:rPr lang="de-DE" sz="1400" i="1" dirty="0" err="1"/>
              <a:t>against</a:t>
            </a:r>
            <a:r>
              <a:rPr lang="de-DE" sz="1400" i="1" dirty="0"/>
              <a:t> </a:t>
            </a:r>
            <a:r>
              <a:rPr lang="de-DE" sz="1400" i="1" dirty="0" err="1"/>
              <a:t>Armenians</a:t>
            </a:r>
            <a:endParaRPr lang="de-DE" sz="1400" i="1" dirty="0"/>
          </a:p>
        </p:txBody>
      </p:sp>
      <p:sp>
        <p:nvSpPr>
          <p:cNvPr id="3" name="TextBox 20">
            <a:extLst>
              <a:ext uri="{FF2B5EF4-FFF2-40B4-BE49-F238E27FC236}">
                <a16:creationId xmlns:a16="http://schemas.microsoft.com/office/drawing/2014/main" id="{6A7A6B28-CF8E-8827-6346-E42E212FF400}"/>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7/11</a:t>
            </a:r>
          </a:p>
        </p:txBody>
      </p:sp>
    </p:spTree>
    <p:extLst>
      <p:ext uri="{BB962C8B-B14F-4D97-AF65-F5344CB8AC3E}">
        <p14:creationId xmlns:p14="http://schemas.microsoft.com/office/powerpoint/2010/main" val="194129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5AF259CF-93FF-0A56-FCA9-7E0ADFF32847}"/>
              </a:ext>
            </a:extLst>
          </p:cNvPr>
          <p:cNvSpPr txBox="1"/>
          <p:nvPr/>
        </p:nvSpPr>
        <p:spPr>
          <a:xfrm>
            <a:off x="2051678" y="581102"/>
            <a:ext cx="3960506" cy="523220"/>
          </a:xfrm>
          <a:prstGeom prst="rect">
            <a:avLst/>
          </a:prstGeom>
          <a:noFill/>
        </p:spPr>
        <p:txBody>
          <a:bodyPr wrap="square" rtlCol="0">
            <a:spAutoFit/>
          </a:bodyPr>
          <a:lstStyle/>
          <a:p>
            <a:r>
              <a:rPr lang="de-DE" sz="1400" dirty="0" err="1"/>
              <a:t>Escalation</a:t>
            </a:r>
            <a:r>
              <a:rPr lang="de-DE" sz="1400" dirty="0"/>
              <a:t> </a:t>
            </a:r>
            <a:r>
              <a:rPr lang="de-DE" sz="1400" dirty="0" err="1"/>
              <a:t>around</a:t>
            </a:r>
            <a:r>
              <a:rPr lang="de-DE" sz="1400" dirty="0"/>
              <a:t> </a:t>
            </a:r>
            <a:r>
              <a:rPr lang="de-DE" sz="1400" dirty="0" err="1"/>
              <a:t>Nagorno-Karabakh</a:t>
            </a:r>
            <a:r>
              <a:rPr lang="de-DE" sz="1400" dirty="0"/>
              <a:t> 2016</a:t>
            </a:r>
          </a:p>
          <a:p>
            <a:r>
              <a:rPr lang="de-DE" sz="1400" i="1" dirty="0"/>
              <a:t> </a:t>
            </a:r>
          </a:p>
        </p:txBody>
      </p:sp>
      <p:pic>
        <p:nvPicPr>
          <p:cNvPr id="4098" name="Picture 2" descr="Levon Ter-Petrosyan and Heydar Aliyev">
            <a:extLst>
              <a:ext uri="{FF2B5EF4-FFF2-40B4-BE49-F238E27FC236}">
                <a16:creationId xmlns:a16="http://schemas.microsoft.com/office/drawing/2014/main" id="{073C1C57-F97D-44C1-978F-7186540AB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1110" y="143073"/>
            <a:ext cx="2202890" cy="149161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Kocharyan and Aliyev Cannot Find Common Language on the Width of the Lachin  Corridor">
            <a:extLst>
              <a:ext uri="{FF2B5EF4-FFF2-40B4-BE49-F238E27FC236}">
                <a16:creationId xmlns:a16="http://schemas.microsoft.com/office/drawing/2014/main" id="{FA52E989-EA89-6406-A41F-E356053259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2507" y="1825218"/>
            <a:ext cx="2241493" cy="149161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argsyan-Aliyev Negotiations Kick off in Geneva">
            <a:extLst>
              <a:ext uri="{FF2B5EF4-FFF2-40B4-BE49-F238E27FC236}">
                <a16:creationId xmlns:a16="http://schemas.microsoft.com/office/drawing/2014/main" id="{BE51D4C4-F47B-0D6D-724E-C8B0833787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9382" y="3507363"/>
            <a:ext cx="2244204" cy="1493064"/>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F8B64B2F-E017-DD31-72E2-39ACF2E29B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494" y="1601516"/>
            <a:ext cx="2880368" cy="3310533"/>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786C616D-A8E4-08C5-DEEA-87169DB726A8}"/>
              </a:ext>
            </a:extLst>
          </p:cNvPr>
          <p:cNvSpPr/>
          <p:nvPr/>
        </p:nvSpPr>
        <p:spPr>
          <a:xfrm>
            <a:off x="3851908" y="2031681"/>
            <a:ext cx="2520322" cy="198025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5" name="Textfeld 4">
            <a:extLst>
              <a:ext uri="{FF2B5EF4-FFF2-40B4-BE49-F238E27FC236}">
                <a16:creationId xmlns:a16="http://schemas.microsoft.com/office/drawing/2014/main" id="{F0131AF3-508B-E63A-F188-C4617BDE8886}"/>
              </a:ext>
            </a:extLst>
          </p:cNvPr>
          <p:cNvSpPr txBox="1"/>
          <p:nvPr/>
        </p:nvSpPr>
        <p:spPr>
          <a:xfrm>
            <a:off x="4252692" y="2509003"/>
            <a:ext cx="1800230" cy="830997"/>
          </a:xfrm>
          <a:prstGeom prst="rect">
            <a:avLst/>
          </a:prstGeom>
          <a:noFill/>
        </p:spPr>
        <p:txBody>
          <a:bodyPr wrap="square">
            <a:spAutoFit/>
          </a:bodyPr>
          <a:lstStyle/>
          <a:p>
            <a:r>
              <a:rPr lang="de-DE" sz="1600" dirty="0">
                <a:solidFill>
                  <a:srgbClr val="FF0000"/>
                </a:solidFill>
              </a:rPr>
              <a:t>First war </a:t>
            </a:r>
            <a:r>
              <a:rPr lang="de-DE" sz="1600" dirty="0" err="1">
                <a:solidFill>
                  <a:srgbClr val="FF0000"/>
                </a:solidFill>
              </a:rPr>
              <a:t>crimes</a:t>
            </a:r>
            <a:r>
              <a:rPr lang="de-DE" sz="1600" dirty="0">
                <a:solidFill>
                  <a:srgbClr val="FF0000"/>
                </a:solidFill>
              </a:rPr>
              <a:t> </a:t>
            </a:r>
            <a:r>
              <a:rPr lang="de-DE" sz="1600" dirty="0" err="1">
                <a:solidFill>
                  <a:srgbClr val="FF0000"/>
                </a:solidFill>
              </a:rPr>
              <a:t>including</a:t>
            </a:r>
            <a:r>
              <a:rPr lang="de-DE" sz="1600" dirty="0">
                <a:solidFill>
                  <a:srgbClr val="FF0000"/>
                </a:solidFill>
              </a:rPr>
              <a:t> </a:t>
            </a:r>
            <a:r>
              <a:rPr lang="de-DE" sz="1600" dirty="0" err="1">
                <a:solidFill>
                  <a:srgbClr val="FF0000"/>
                </a:solidFill>
              </a:rPr>
              <a:t>beheadings</a:t>
            </a:r>
            <a:r>
              <a:rPr lang="de-DE" sz="1600" dirty="0">
                <a:solidFill>
                  <a:srgbClr val="FF0000"/>
                </a:solidFill>
              </a:rPr>
              <a:t> ! </a:t>
            </a:r>
          </a:p>
        </p:txBody>
      </p:sp>
      <p:sp>
        <p:nvSpPr>
          <p:cNvPr id="9" name="TextBox 20">
            <a:extLst>
              <a:ext uri="{FF2B5EF4-FFF2-40B4-BE49-F238E27FC236}">
                <a16:creationId xmlns:a16="http://schemas.microsoft.com/office/drawing/2014/main" id="{93C603DA-7DC2-FABC-F3BB-805B16750692}"/>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7/11</a:t>
            </a:r>
          </a:p>
        </p:txBody>
      </p:sp>
    </p:spTree>
    <p:extLst>
      <p:ext uri="{BB962C8B-B14F-4D97-AF65-F5344CB8AC3E}">
        <p14:creationId xmlns:p14="http://schemas.microsoft.com/office/powerpoint/2010/main" val="339995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1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7C281AB-ACB8-7EA0-40E7-D55D572706B2}"/>
              </a:ext>
            </a:extLst>
          </p:cNvPr>
          <p:cNvSpPr txBox="1"/>
          <p:nvPr/>
        </p:nvSpPr>
        <p:spPr>
          <a:xfrm>
            <a:off x="2051676" y="631561"/>
            <a:ext cx="5596651" cy="307777"/>
          </a:xfrm>
          <a:prstGeom prst="rect">
            <a:avLst/>
          </a:prstGeom>
          <a:noFill/>
        </p:spPr>
        <p:txBody>
          <a:bodyPr wrap="square" rtlCol="0">
            <a:spAutoFit/>
          </a:bodyPr>
          <a:lstStyle/>
          <a:p>
            <a:r>
              <a:rPr lang="de-DE" sz="1400" i="1" dirty="0"/>
              <a:t>Armenia v. </a:t>
            </a:r>
            <a:r>
              <a:rPr lang="de-DE" sz="1400" i="1" dirty="0" err="1"/>
              <a:t>Azerbaijan</a:t>
            </a:r>
            <a:r>
              <a:rPr lang="de-DE" sz="1400" i="1" dirty="0"/>
              <a:t> (First </a:t>
            </a:r>
            <a:r>
              <a:rPr lang="de-DE" sz="1400" i="1" dirty="0" err="1"/>
              <a:t>provisional</a:t>
            </a:r>
            <a:r>
              <a:rPr lang="de-DE" sz="1400" i="1" dirty="0"/>
              <a:t> </a:t>
            </a:r>
            <a:r>
              <a:rPr lang="de-DE" sz="1400" i="1" dirty="0" err="1"/>
              <a:t>measure</a:t>
            </a:r>
            <a:r>
              <a:rPr lang="de-DE" sz="1400" i="1" dirty="0"/>
              <a:t> - </a:t>
            </a:r>
            <a:r>
              <a:rPr lang="de-DE" sz="1400" i="1" dirty="0" err="1"/>
              <a:t>Hate</a:t>
            </a:r>
            <a:r>
              <a:rPr lang="de-DE" sz="1400" i="1" dirty="0"/>
              <a:t> Speech) </a:t>
            </a:r>
          </a:p>
        </p:txBody>
      </p:sp>
      <p:sp>
        <p:nvSpPr>
          <p:cNvPr id="50" name="Textfeld 49">
            <a:extLst>
              <a:ext uri="{FF2B5EF4-FFF2-40B4-BE49-F238E27FC236}">
                <a16:creationId xmlns:a16="http://schemas.microsoft.com/office/drawing/2014/main" id="{53B06636-2C8C-AA05-6ADF-68A1366E1C18}"/>
              </a:ext>
            </a:extLst>
          </p:cNvPr>
          <p:cNvSpPr txBox="1"/>
          <p:nvPr/>
        </p:nvSpPr>
        <p:spPr>
          <a:xfrm>
            <a:off x="394368" y="2157264"/>
            <a:ext cx="3990421" cy="738664"/>
          </a:xfrm>
          <a:prstGeom prst="rect">
            <a:avLst/>
          </a:prstGeom>
          <a:noFill/>
        </p:spPr>
        <p:txBody>
          <a:bodyPr wrap="square" rtlCol="0">
            <a:spAutoFit/>
          </a:bodyPr>
          <a:lstStyle/>
          <a:p>
            <a:r>
              <a:rPr lang="de-DE" sz="1400" b="1" dirty="0" err="1"/>
              <a:t>Numerous</a:t>
            </a:r>
            <a:r>
              <a:rPr lang="de-DE" sz="1400" b="1" dirty="0"/>
              <a:t> war </a:t>
            </a:r>
            <a:r>
              <a:rPr lang="de-DE" sz="1400" b="1" dirty="0" err="1"/>
              <a:t>crimes</a:t>
            </a:r>
            <a:r>
              <a:rPr lang="de-DE" sz="1400" b="1" dirty="0"/>
              <a:t> </a:t>
            </a:r>
            <a:r>
              <a:rPr lang="de-DE" sz="1400" b="1" dirty="0" err="1"/>
              <a:t>against</a:t>
            </a:r>
            <a:r>
              <a:rPr lang="de-DE" sz="1400" b="1" dirty="0"/>
              <a:t> </a:t>
            </a:r>
            <a:r>
              <a:rPr lang="de-DE" sz="1400" b="1" dirty="0" err="1"/>
              <a:t>Armenians</a:t>
            </a:r>
            <a:endParaRPr lang="de-DE" sz="1400" b="1" dirty="0"/>
          </a:p>
          <a:p>
            <a:endParaRPr lang="de-DE" sz="1400" b="1" dirty="0"/>
          </a:p>
          <a:p>
            <a:pPr algn="ctr"/>
            <a:r>
              <a:rPr lang="de-DE" sz="1400" b="1" dirty="0" err="1"/>
              <a:t>During</a:t>
            </a:r>
            <a:r>
              <a:rPr lang="de-DE" sz="1400" b="1" dirty="0"/>
              <a:t> 2020 war</a:t>
            </a:r>
          </a:p>
        </p:txBody>
      </p:sp>
      <p:pic>
        <p:nvPicPr>
          <p:cNvPr id="2052" name="Picture 4" descr="War trophies park' in Baku sparks controversy domestically and abroad -  JAMnews">
            <a:extLst>
              <a:ext uri="{FF2B5EF4-FFF2-40B4-BE49-F238E27FC236}">
                <a16:creationId xmlns:a16="http://schemas.microsoft.com/office/drawing/2014/main" id="{EE702771-A591-1D0A-0FBA-56AFEDFED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7966" y="1565182"/>
            <a:ext cx="1406923" cy="936243"/>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uppieren 51">
            <a:extLst>
              <a:ext uri="{FF2B5EF4-FFF2-40B4-BE49-F238E27FC236}">
                <a16:creationId xmlns:a16="http://schemas.microsoft.com/office/drawing/2014/main" id="{35EE74F7-6269-B7BB-56BA-F3994CF1C9BD}"/>
              </a:ext>
            </a:extLst>
          </p:cNvPr>
          <p:cNvGrpSpPr/>
          <p:nvPr/>
        </p:nvGrpSpPr>
        <p:grpSpPr>
          <a:xfrm>
            <a:off x="7691276" y="2590769"/>
            <a:ext cx="1322293" cy="881529"/>
            <a:chOff x="7750282" y="4047133"/>
            <a:chExt cx="1322293" cy="881529"/>
          </a:xfrm>
        </p:grpSpPr>
        <p:pic>
          <p:nvPicPr>
            <p:cNvPr id="2050" name="Picture 2" descr="Azeri Children Play at Baku's Macabre 'Military Trophies Park' – Asbarez.com">
              <a:extLst>
                <a:ext uri="{FF2B5EF4-FFF2-40B4-BE49-F238E27FC236}">
                  <a16:creationId xmlns:a16="http://schemas.microsoft.com/office/drawing/2014/main" id="{C1A8ED5B-CA7D-3F59-66D0-43D2C5559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0282" y="4047133"/>
              <a:ext cx="1322293" cy="881529"/>
            </a:xfrm>
            <a:prstGeom prst="rect">
              <a:avLst/>
            </a:prstGeom>
            <a:noFill/>
            <a:extLst>
              <a:ext uri="{909E8E84-426E-40DD-AFC4-6F175D3DCCD1}">
                <a14:hiddenFill xmlns:a14="http://schemas.microsoft.com/office/drawing/2010/main">
                  <a:solidFill>
                    <a:srgbClr val="FFFFFF"/>
                  </a:solidFill>
                </a14:hiddenFill>
              </a:ext>
            </a:extLst>
          </p:spPr>
        </p:pic>
        <p:sp>
          <p:nvSpPr>
            <p:cNvPr id="51" name="Oval 50">
              <a:extLst>
                <a:ext uri="{FF2B5EF4-FFF2-40B4-BE49-F238E27FC236}">
                  <a16:creationId xmlns:a16="http://schemas.microsoft.com/office/drawing/2014/main" id="{2A080D25-94D1-DC7C-FF01-8D837203759F}"/>
                </a:ext>
              </a:extLst>
            </p:cNvPr>
            <p:cNvSpPr/>
            <p:nvPr/>
          </p:nvSpPr>
          <p:spPr>
            <a:xfrm>
              <a:off x="8098613" y="4254363"/>
              <a:ext cx="213286" cy="246275"/>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grpSp>
      <p:pic>
        <p:nvPicPr>
          <p:cNvPr id="2054" name="Picture 6" descr="Perspectives | Azerbaijan's authoritarianism and Baku's “Military Trophies  Park” | Eurasianet">
            <a:extLst>
              <a:ext uri="{FF2B5EF4-FFF2-40B4-BE49-F238E27FC236}">
                <a16:creationId xmlns:a16="http://schemas.microsoft.com/office/drawing/2014/main" id="{0AEBAF03-EFD6-695C-E5AE-49E2045378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6068" y="1567537"/>
            <a:ext cx="2872260" cy="1912872"/>
          </a:xfrm>
          <a:prstGeom prst="rect">
            <a:avLst/>
          </a:prstGeom>
          <a:noFill/>
          <a:extLst>
            <a:ext uri="{909E8E84-426E-40DD-AFC4-6F175D3DCCD1}">
              <a14:hiddenFill xmlns:a14="http://schemas.microsoft.com/office/drawing/2010/main">
                <a:solidFill>
                  <a:srgbClr val="FFFFFF"/>
                </a:solidFill>
              </a14:hiddenFill>
            </a:ext>
          </a:extLst>
        </p:spPr>
      </p:pic>
      <p:sp>
        <p:nvSpPr>
          <p:cNvPr id="56" name="Textfeld 55">
            <a:extLst>
              <a:ext uri="{FF2B5EF4-FFF2-40B4-BE49-F238E27FC236}">
                <a16:creationId xmlns:a16="http://schemas.microsoft.com/office/drawing/2014/main" id="{F5E40DD6-386B-7C92-7648-3C4705B03A5A}"/>
              </a:ext>
            </a:extLst>
          </p:cNvPr>
          <p:cNvSpPr txBox="1"/>
          <p:nvPr/>
        </p:nvSpPr>
        <p:spPr>
          <a:xfrm>
            <a:off x="5886399" y="1181956"/>
            <a:ext cx="2466023" cy="338554"/>
          </a:xfrm>
          <a:prstGeom prst="rect">
            <a:avLst/>
          </a:prstGeom>
          <a:noFill/>
        </p:spPr>
        <p:txBody>
          <a:bodyPr wrap="square">
            <a:spAutoFit/>
          </a:bodyPr>
          <a:lstStyle/>
          <a:p>
            <a:r>
              <a:rPr lang="de-DE" sz="1600" b="1" dirty="0"/>
              <a:t>Trophy Park in Baku</a:t>
            </a:r>
            <a:endParaRPr lang="de-DE" sz="1600" dirty="0"/>
          </a:p>
        </p:txBody>
      </p:sp>
      <p:sp>
        <p:nvSpPr>
          <p:cNvPr id="60" name="Textfeld 59">
            <a:extLst>
              <a:ext uri="{FF2B5EF4-FFF2-40B4-BE49-F238E27FC236}">
                <a16:creationId xmlns:a16="http://schemas.microsoft.com/office/drawing/2014/main" id="{F7E46AA3-0383-0498-FEBA-C84427102B2D}"/>
              </a:ext>
            </a:extLst>
          </p:cNvPr>
          <p:cNvSpPr txBox="1"/>
          <p:nvPr/>
        </p:nvSpPr>
        <p:spPr>
          <a:xfrm>
            <a:off x="160147" y="3817536"/>
            <a:ext cx="7292221" cy="1138773"/>
          </a:xfrm>
          <a:prstGeom prst="rect">
            <a:avLst/>
          </a:prstGeom>
          <a:noFill/>
        </p:spPr>
        <p:txBody>
          <a:bodyPr wrap="square">
            <a:spAutoFit/>
          </a:bodyPr>
          <a:lstStyle/>
          <a:p>
            <a:r>
              <a:rPr lang="de-DE" dirty="0" err="1"/>
              <a:t>Used</a:t>
            </a:r>
            <a:r>
              <a:rPr lang="de-DE" dirty="0"/>
              <a:t> </a:t>
            </a:r>
            <a:r>
              <a:rPr lang="de-DE" dirty="0" err="1"/>
              <a:t>terminologies</a:t>
            </a:r>
            <a:r>
              <a:rPr lang="de-DE" dirty="0"/>
              <a:t> </a:t>
            </a:r>
            <a:r>
              <a:rPr lang="de-DE" dirty="0" err="1"/>
              <a:t>by</a:t>
            </a:r>
            <a:r>
              <a:rPr lang="de-DE" dirty="0"/>
              <a:t> </a:t>
            </a:r>
            <a:r>
              <a:rPr lang="de-DE" dirty="0" err="1"/>
              <a:t>the</a:t>
            </a:r>
            <a:r>
              <a:rPr lang="de-DE" dirty="0"/>
              <a:t> </a:t>
            </a:r>
            <a:r>
              <a:rPr lang="de-DE" dirty="0" err="1"/>
              <a:t>President</a:t>
            </a:r>
            <a:r>
              <a:rPr lang="de-DE" dirty="0"/>
              <a:t> </a:t>
            </a:r>
            <a:r>
              <a:rPr lang="de-DE" dirty="0" err="1"/>
              <a:t>of</a:t>
            </a:r>
            <a:r>
              <a:rPr lang="de-DE" dirty="0"/>
              <a:t> </a:t>
            </a:r>
            <a:r>
              <a:rPr lang="de-DE" dirty="0" err="1"/>
              <a:t>Azerbaijan</a:t>
            </a:r>
            <a:r>
              <a:rPr lang="de-DE" dirty="0"/>
              <a:t> </a:t>
            </a:r>
            <a:r>
              <a:rPr lang="de-DE" dirty="0" err="1"/>
              <a:t>to</a:t>
            </a:r>
            <a:r>
              <a:rPr lang="de-DE" dirty="0"/>
              <a:t> </a:t>
            </a:r>
            <a:r>
              <a:rPr lang="de-DE" dirty="0" err="1"/>
              <a:t>describe</a:t>
            </a:r>
            <a:r>
              <a:rPr lang="de-DE" dirty="0"/>
              <a:t> </a:t>
            </a:r>
            <a:r>
              <a:rPr lang="de-DE" dirty="0" err="1"/>
              <a:t>Armenians</a:t>
            </a:r>
            <a:endParaRPr lang="de-DE" dirty="0"/>
          </a:p>
          <a:p>
            <a:endParaRPr lang="de-DE" dirty="0"/>
          </a:p>
          <a:p>
            <a:r>
              <a:rPr lang="de-DE" dirty="0"/>
              <a:t>“</a:t>
            </a:r>
            <a:r>
              <a:rPr lang="de-DE" dirty="0" err="1"/>
              <a:t>Barbarians</a:t>
            </a:r>
            <a:r>
              <a:rPr lang="de-DE" dirty="0"/>
              <a:t>”, “</a:t>
            </a:r>
            <a:r>
              <a:rPr lang="de-DE" dirty="0" err="1"/>
              <a:t>dogs</a:t>
            </a:r>
            <a:r>
              <a:rPr lang="de-DE" dirty="0"/>
              <a:t>”, “</a:t>
            </a:r>
            <a:r>
              <a:rPr lang="de-DE" dirty="0" err="1"/>
              <a:t>despised</a:t>
            </a:r>
            <a:r>
              <a:rPr lang="de-DE" dirty="0"/>
              <a:t> and </a:t>
            </a:r>
            <a:r>
              <a:rPr lang="de-DE" dirty="0" err="1"/>
              <a:t>savage</a:t>
            </a:r>
            <a:r>
              <a:rPr lang="de-DE" dirty="0"/>
              <a:t> </a:t>
            </a:r>
            <a:r>
              <a:rPr lang="de-DE" dirty="0" err="1"/>
              <a:t>enemy</a:t>
            </a:r>
            <a:r>
              <a:rPr lang="de-DE" dirty="0"/>
              <a:t>”, “</a:t>
            </a:r>
            <a:r>
              <a:rPr lang="de-DE" dirty="0" err="1"/>
              <a:t>having</a:t>
            </a:r>
            <a:r>
              <a:rPr lang="de-DE" dirty="0"/>
              <a:t> </a:t>
            </a:r>
            <a:r>
              <a:rPr lang="de-DE" dirty="0" err="1"/>
              <a:t>no</a:t>
            </a:r>
            <a:r>
              <a:rPr lang="de-DE" dirty="0"/>
              <a:t> </a:t>
            </a:r>
            <a:r>
              <a:rPr lang="de-DE" dirty="0" err="1"/>
              <a:t>moral</a:t>
            </a:r>
            <a:r>
              <a:rPr lang="de-DE" dirty="0"/>
              <a:t> </a:t>
            </a:r>
            <a:r>
              <a:rPr lang="de-DE" dirty="0" err="1"/>
              <a:t>values</a:t>
            </a:r>
            <a:r>
              <a:rPr lang="de-DE" dirty="0"/>
              <a:t>”, “</a:t>
            </a:r>
            <a:r>
              <a:rPr lang="de-DE" dirty="0" err="1"/>
              <a:t>virus</a:t>
            </a:r>
            <a:r>
              <a:rPr lang="de-DE" dirty="0"/>
              <a:t> </a:t>
            </a:r>
            <a:r>
              <a:rPr lang="de-DE" dirty="0" err="1"/>
              <a:t>more</a:t>
            </a:r>
            <a:r>
              <a:rPr lang="de-DE" dirty="0"/>
              <a:t> </a:t>
            </a:r>
            <a:r>
              <a:rPr lang="de-DE" dirty="0" err="1"/>
              <a:t>dangerous</a:t>
            </a:r>
            <a:r>
              <a:rPr lang="de-DE" dirty="0"/>
              <a:t> </a:t>
            </a:r>
            <a:r>
              <a:rPr lang="de-DE" dirty="0" err="1"/>
              <a:t>than</a:t>
            </a:r>
            <a:r>
              <a:rPr lang="de-DE" dirty="0"/>
              <a:t> </a:t>
            </a:r>
            <a:r>
              <a:rPr lang="de-DE" dirty="0" err="1"/>
              <a:t>the</a:t>
            </a:r>
            <a:r>
              <a:rPr lang="de-DE" dirty="0"/>
              <a:t> </a:t>
            </a:r>
            <a:r>
              <a:rPr lang="de-DE" dirty="0" err="1"/>
              <a:t>coronavirus</a:t>
            </a:r>
            <a:r>
              <a:rPr lang="de-DE" dirty="0"/>
              <a:t>”</a:t>
            </a:r>
          </a:p>
        </p:txBody>
      </p:sp>
      <p:cxnSp>
        <p:nvCxnSpPr>
          <p:cNvPr id="5" name="Gerade Verbindung mit Pfeil 4">
            <a:extLst>
              <a:ext uri="{FF2B5EF4-FFF2-40B4-BE49-F238E27FC236}">
                <a16:creationId xmlns:a16="http://schemas.microsoft.com/office/drawing/2014/main" id="{4EBAB155-F1F4-E3B4-D62C-B3C7C5FD736E}"/>
              </a:ext>
            </a:extLst>
          </p:cNvPr>
          <p:cNvCxnSpPr/>
          <p:nvPr/>
        </p:nvCxnSpPr>
        <p:spPr>
          <a:xfrm>
            <a:off x="4211954" y="1311589"/>
            <a:ext cx="720092" cy="540069"/>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6" name="Ring 5">
            <a:extLst>
              <a:ext uri="{FF2B5EF4-FFF2-40B4-BE49-F238E27FC236}">
                <a16:creationId xmlns:a16="http://schemas.microsoft.com/office/drawing/2014/main" id="{7D8D43C3-01C4-14DB-BC18-29C47E3F45D8}"/>
              </a:ext>
            </a:extLst>
          </p:cNvPr>
          <p:cNvSpPr/>
          <p:nvPr/>
        </p:nvSpPr>
        <p:spPr>
          <a:xfrm>
            <a:off x="4822787" y="1725930"/>
            <a:ext cx="774330" cy="739111"/>
          </a:xfrm>
          <a:prstGeom prst="donut">
            <a:avLst>
              <a:gd name="adj" fmla="val 5766"/>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8" name="Textfeld 7">
            <a:extLst>
              <a:ext uri="{FF2B5EF4-FFF2-40B4-BE49-F238E27FC236}">
                <a16:creationId xmlns:a16="http://schemas.microsoft.com/office/drawing/2014/main" id="{E5B14F9B-B840-B344-7291-C0106775AFEF}"/>
              </a:ext>
            </a:extLst>
          </p:cNvPr>
          <p:cNvSpPr txBox="1"/>
          <p:nvPr/>
        </p:nvSpPr>
        <p:spPr>
          <a:xfrm>
            <a:off x="3338988" y="1051798"/>
            <a:ext cx="1745931" cy="215444"/>
          </a:xfrm>
          <a:prstGeom prst="rect">
            <a:avLst/>
          </a:prstGeom>
          <a:noFill/>
        </p:spPr>
        <p:txBody>
          <a:bodyPr wrap="square">
            <a:spAutoFit/>
          </a:bodyPr>
          <a:lstStyle/>
          <a:p>
            <a:r>
              <a:rPr lang="de-DE" sz="800" dirty="0"/>
              <a:t>Fallen </a:t>
            </a:r>
            <a:r>
              <a:rPr lang="de-DE" sz="800" dirty="0" err="1"/>
              <a:t>soldiers</a:t>
            </a:r>
            <a:r>
              <a:rPr lang="de-DE" sz="800" dirty="0"/>
              <a:t>‘ </a:t>
            </a:r>
            <a:r>
              <a:rPr lang="de-DE" sz="800" dirty="0" err="1"/>
              <a:t>helmets</a:t>
            </a:r>
            <a:endParaRPr lang="de-DE" sz="800" dirty="0"/>
          </a:p>
        </p:txBody>
      </p:sp>
      <p:cxnSp>
        <p:nvCxnSpPr>
          <p:cNvPr id="9" name="Gerade Verbindung mit Pfeil 8">
            <a:extLst>
              <a:ext uri="{FF2B5EF4-FFF2-40B4-BE49-F238E27FC236}">
                <a16:creationId xmlns:a16="http://schemas.microsoft.com/office/drawing/2014/main" id="{98290687-B62C-5E14-25E6-448CCDA6B950}"/>
              </a:ext>
            </a:extLst>
          </p:cNvPr>
          <p:cNvCxnSpPr>
            <a:cxnSpLocks/>
          </p:cNvCxnSpPr>
          <p:nvPr/>
        </p:nvCxnSpPr>
        <p:spPr>
          <a:xfrm flipV="1">
            <a:off x="8039607" y="3120300"/>
            <a:ext cx="371820" cy="598849"/>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Textfeld 11">
            <a:extLst>
              <a:ext uri="{FF2B5EF4-FFF2-40B4-BE49-F238E27FC236}">
                <a16:creationId xmlns:a16="http://schemas.microsoft.com/office/drawing/2014/main" id="{DB993B7F-BC44-A4AF-670F-7327E8DA9CCB}"/>
              </a:ext>
            </a:extLst>
          </p:cNvPr>
          <p:cNvSpPr txBox="1"/>
          <p:nvPr/>
        </p:nvSpPr>
        <p:spPr>
          <a:xfrm>
            <a:off x="7485103" y="3687639"/>
            <a:ext cx="1322294" cy="338554"/>
          </a:xfrm>
          <a:prstGeom prst="rect">
            <a:avLst/>
          </a:prstGeom>
          <a:noFill/>
        </p:spPr>
        <p:txBody>
          <a:bodyPr wrap="square">
            <a:spAutoFit/>
          </a:bodyPr>
          <a:lstStyle/>
          <a:p>
            <a:r>
              <a:rPr lang="de-DE" sz="800" i="1" dirty="0" err="1"/>
              <a:t>Describing</a:t>
            </a:r>
            <a:r>
              <a:rPr lang="de-DE" sz="800" i="1" dirty="0"/>
              <a:t> </a:t>
            </a:r>
            <a:r>
              <a:rPr lang="de-DE" sz="800" i="1" dirty="0" err="1"/>
              <a:t>Armenians</a:t>
            </a:r>
            <a:r>
              <a:rPr lang="de-DE" sz="800" i="1" dirty="0"/>
              <a:t> </a:t>
            </a:r>
            <a:r>
              <a:rPr lang="de-DE" sz="800" i="1" dirty="0" err="1"/>
              <a:t>with</a:t>
            </a:r>
            <a:r>
              <a:rPr lang="de-DE" sz="800" i="1" dirty="0"/>
              <a:t> </a:t>
            </a:r>
            <a:r>
              <a:rPr lang="de-DE" sz="800" i="1" dirty="0" err="1"/>
              <a:t>big</a:t>
            </a:r>
            <a:r>
              <a:rPr lang="de-DE" sz="800" i="1" dirty="0"/>
              <a:t> </a:t>
            </a:r>
            <a:r>
              <a:rPr lang="de-DE" sz="800" i="1" dirty="0" err="1"/>
              <a:t>noses</a:t>
            </a:r>
            <a:r>
              <a:rPr lang="de-DE" sz="800" i="1" dirty="0"/>
              <a:t> </a:t>
            </a:r>
          </a:p>
        </p:txBody>
      </p:sp>
      <p:sp>
        <p:nvSpPr>
          <p:cNvPr id="3" name="TextBox 20">
            <a:extLst>
              <a:ext uri="{FF2B5EF4-FFF2-40B4-BE49-F238E27FC236}">
                <a16:creationId xmlns:a16="http://schemas.microsoft.com/office/drawing/2014/main" id="{481F55DA-C38A-A3F0-7AA5-2AC0E48F0D7F}"/>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8/11</a:t>
            </a:r>
          </a:p>
        </p:txBody>
      </p:sp>
    </p:spTree>
    <p:extLst>
      <p:ext uri="{BB962C8B-B14F-4D97-AF65-F5344CB8AC3E}">
        <p14:creationId xmlns:p14="http://schemas.microsoft.com/office/powerpoint/2010/main" val="315948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par>
                                <p:cTn id="11" presetID="3"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8">
            <a:extLst>
              <a:ext uri="{FF2B5EF4-FFF2-40B4-BE49-F238E27FC236}">
                <a16:creationId xmlns:a16="http://schemas.microsoft.com/office/drawing/2014/main" id="{0E7F0F61-BF02-D254-8B8F-67D5A0F7B943}"/>
              </a:ext>
            </a:extLst>
          </p:cNvPr>
          <p:cNvSpPr txBox="1"/>
          <p:nvPr/>
        </p:nvSpPr>
        <p:spPr>
          <a:xfrm>
            <a:off x="431471" y="1194428"/>
            <a:ext cx="8281058" cy="3539430"/>
          </a:xfrm>
          <a:prstGeom prst="rect">
            <a:avLst/>
          </a:prstGeom>
          <a:noFill/>
        </p:spPr>
        <p:txBody>
          <a:bodyPr wrap="square">
            <a:spAutoFit/>
          </a:bodyPr>
          <a:lstStyle/>
          <a:p>
            <a:r>
              <a:rPr lang="en-GB" sz="2400" b="1" dirty="0"/>
              <a:t>Agenda</a:t>
            </a:r>
          </a:p>
          <a:p>
            <a:endParaRPr lang="en-GB" sz="2000" b="1" dirty="0">
              <a:latin typeface="Arial" panose="020B0604020202020204" pitchFamily="34" charset="0"/>
              <a:cs typeface="Arial" panose="020B0604020202020204" pitchFamily="34" charset="0"/>
            </a:endParaRPr>
          </a:p>
          <a:p>
            <a:pPr marL="514350" indent="-514350">
              <a:buAutoNum type="romanUcPeriod"/>
            </a:pPr>
            <a:r>
              <a:rPr lang="de-DE" sz="2000" dirty="0" err="1"/>
              <a:t>Introduction</a:t>
            </a:r>
            <a:r>
              <a:rPr lang="de-DE" sz="2000" dirty="0"/>
              <a:t> and Historical </a:t>
            </a:r>
            <a:r>
              <a:rPr lang="de-DE" sz="2000" dirty="0" err="1"/>
              <a:t>overview</a:t>
            </a:r>
            <a:r>
              <a:rPr lang="de-DE" sz="2000" dirty="0"/>
              <a:t> </a:t>
            </a:r>
          </a:p>
          <a:p>
            <a:pPr marL="514350" indent="-514350">
              <a:buAutoNum type="romanUcPeriod"/>
            </a:pPr>
            <a:endParaRPr lang="de-DE" sz="2000" dirty="0"/>
          </a:p>
          <a:p>
            <a:pPr marL="514350" indent="-514350">
              <a:buAutoNum type="romanUcPeriod"/>
            </a:pPr>
            <a:r>
              <a:rPr lang="en-GB" sz="2000" dirty="0">
                <a:latin typeface="Arial" panose="020B0604020202020204" pitchFamily="34" charset="0"/>
                <a:cs typeface="Arial" panose="020B0604020202020204" pitchFamily="34" charset="0"/>
              </a:rPr>
              <a:t>The crime of persecution in the Rome Statute</a:t>
            </a:r>
          </a:p>
          <a:p>
            <a:pPr marL="514350" indent="-514350">
              <a:buAutoNum type="romanUcPeriod"/>
            </a:pPr>
            <a:endParaRPr lang="en-GB" sz="2000" dirty="0">
              <a:latin typeface="Arial" panose="020B0604020202020204" pitchFamily="34" charset="0"/>
              <a:cs typeface="Arial" panose="020B0604020202020204" pitchFamily="34" charset="0"/>
            </a:endParaRPr>
          </a:p>
          <a:p>
            <a:pPr marL="514350" indent="-514350">
              <a:buAutoNum type="romanUcPeriod"/>
            </a:pPr>
            <a:r>
              <a:rPr lang="en-GB" sz="2000" dirty="0">
                <a:latin typeface="Arial" panose="020B0604020202020204" pitchFamily="34" charset="0"/>
                <a:cs typeface="Arial" panose="020B0604020202020204" pitchFamily="34" charset="0"/>
              </a:rPr>
              <a:t>The crime of persecution against Armenians </a:t>
            </a:r>
          </a:p>
          <a:p>
            <a:pPr marL="514350" indent="-514350">
              <a:buAutoNum type="romanUcPeriod"/>
            </a:pPr>
            <a:endParaRPr lang="en-GB" sz="2000" dirty="0">
              <a:latin typeface="Arial" panose="020B0604020202020204" pitchFamily="34" charset="0"/>
              <a:cs typeface="Arial" panose="020B0604020202020204" pitchFamily="34" charset="0"/>
            </a:endParaRPr>
          </a:p>
          <a:p>
            <a:pPr marL="514350" indent="-514350">
              <a:buAutoNum type="romanUcPeriod"/>
            </a:pPr>
            <a:r>
              <a:rPr lang="en-GB" sz="2000" dirty="0">
                <a:latin typeface="Arial" panose="020B0604020202020204" pitchFamily="34" charset="0"/>
                <a:cs typeface="Arial" panose="020B0604020202020204" pitchFamily="34" charset="0"/>
              </a:rPr>
              <a:t>Possible proceedings before the ICC</a:t>
            </a:r>
          </a:p>
          <a:p>
            <a:pPr marL="514350" indent="-514350">
              <a:buAutoNum type="romanUcPeriod"/>
            </a:pPr>
            <a:endParaRPr lang="en-GB" sz="2000" dirty="0">
              <a:latin typeface="Arial" panose="020B0604020202020204" pitchFamily="34" charset="0"/>
              <a:cs typeface="Arial" panose="020B0604020202020204" pitchFamily="34" charset="0"/>
            </a:endParaRPr>
          </a:p>
          <a:p>
            <a:pPr marL="514350" indent="-514350">
              <a:buAutoNum type="romanUcPeriod"/>
            </a:pPr>
            <a:r>
              <a:rPr lang="en-GB" sz="2000" dirty="0">
                <a:latin typeface="Arial" panose="020B0604020202020204" pitchFamily="34" charset="0"/>
                <a:cs typeface="Arial" panose="020B0604020202020204" pitchFamily="34" charset="0"/>
              </a:rPr>
              <a:t>Concluding remarks </a:t>
            </a:r>
          </a:p>
        </p:txBody>
      </p:sp>
    </p:spTree>
    <p:extLst>
      <p:ext uri="{BB962C8B-B14F-4D97-AF65-F5344CB8AC3E}">
        <p14:creationId xmlns:p14="http://schemas.microsoft.com/office/powerpoint/2010/main" val="722641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hteck 23">
            <a:extLst>
              <a:ext uri="{FF2B5EF4-FFF2-40B4-BE49-F238E27FC236}">
                <a16:creationId xmlns:a16="http://schemas.microsoft.com/office/drawing/2014/main" id="{5FEC15FB-AAC3-5576-7356-46348463EAA8}"/>
              </a:ext>
            </a:extLst>
          </p:cNvPr>
          <p:cNvSpPr/>
          <p:nvPr/>
        </p:nvSpPr>
        <p:spPr>
          <a:xfrm>
            <a:off x="251447" y="939337"/>
            <a:ext cx="4860621" cy="2247039"/>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3" name="Textfeld 2">
            <a:extLst>
              <a:ext uri="{FF2B5EF4-FFF2-40B4-BE49-F238E27FC236}">
                <a16:creationId xmlns:a16="http://schemas.microsoft.com/office/drawing/2014/main" id="{23CD1A40-0187-96B3-439E-33BC2C5277D5}"/>
              </a:ext>
            </a:extLst>
          </p:cNvPr>
          <p:cNvSpPr txBox="1"/>
          <p:nvPr/>
        </p:nvSpPr>
        <p:spPr>
          <a:xfrm>
            <a:off x="2051678" y="631561"/>
            <a:ext cx="2880368" cy="307777"/>
          </a:xfrm>
          <a:prstGeom prst="rect">
            <a:avLst/>
          </a:prstGeom>
          <a:noFill/>
        </p:spPr>
        <p:txBody>
          <a:bodyPr wrap="square" rtlCol="0">
            <a:spAutoFit/>
          </a:bodyPr>
          <a:lstStyle/>
          <a:p>
            <a:r>
              <a:rPr lang="de-DE" sz="1400" i="1" dirty="0" err="1"/>
              <a:t>Clashes</a:t>
            </a:r>
            <a:r>
              <a:rPr lang="de-DE" sz="1400" i="1" dirty="0"/>
              <a:t> </a:t>
            </a:r>
            <a:r>
              <a:rPr lang="de-DE" sz="1400" i="1" dirty="0" err="1"/>
              <a:t>since</a:t>
            </a:r>
            <a:r>
              <a:rPr lang="de-DE" sz="1400" i="1" dirty="0"/>
              <a:t> 2021 </a:t>
            </a:r>
          </a:p>
        </p:txBody>
      </p:sp>
      <p:sp>
        <p:nvSpPr>
          <p:cNvPr id="5" name="Textfeld 4">
            <a:extLst>
              <a:ext uri="{FF2B5EF4-FFF2-40B4-BE49-F238E27FC236}">
                <a16:creationId xmlns:a16="http://schemas.microsoft.com/office/drawing/2014/main" id="{54A55DD9-B909-7D80-5F17-C079FD82744A}"/>
              </a:ext>
            </a:extLst>
          </p:cNvPr>
          <p:cNvSpPr txBox="1"/>
          <p:nvPr/>
        </p:nvSpPr>
        <p:spPr>
          <a:xfrm>
            <a:off x="251447" y="939607"/>
            <a:ext cx="4860621" cy="2246769"/>
          </a:xfrm>
          <a:prstGeom prst="rect">
            <a:avLst/>
          </a:prstGeom>
          <a:noFill/>
        </p:spPr>
        <p:txBody>
          <a:bodyPr wrap="square" rtlCol="0">
            <a:spAutoFit/>
          </a:bodyPr>
          <a:lstStyle/>
          <a:p>
            <a:pPr marL="342900" indent="-342900" algn="just">
              <a:buAutoNum type="arabicPeriod"/>
            </a:pPr>
            <a:r>
              <a:rPr lang="de-DE" sz="1400" dirty="0"/>
              <a:t>May 2021 </a:t>
            </a:r>
            <a:r>
              <a:rPr lang="de-DE" sz="1400" dirty="0" err="1"/>
              <a:t>Escalation</a:t>
            </a:r>
            <a:r>
              <a:rPr lang="de-DE" sz="1400" dirty="0"/>
              <a:t> on </a:t>
            </a:r>
            <a:r>
              <a:rPr lang="de-DE" sz="1400" dirty="0" err="1"/>
              <a:t>the</a:t>
            </a:r>
            <a:r>
              <a:rPr lang="de-DE" sz="1400" dirty="0"/>
              <a:t> </a:t>
            </a:r>
            <a:r>
              <a:rPr lang="de-DE" sz="1400" dirty="0" err="1"/>
              <a:t>Armenian-Azerbaijani</a:t>
            </a:r>
            <a:r>
              <a:rPr lang="de-DE" sz="1400" dirty="0"/>
              <a:t> </a:t>
            </a:r>
            <a:r>
              <a:rPr lang="de-DE" sz="1400" dirty="0" err="1"/>
              <a:t>border</a:t>
            </a:r>
            <a:endParaRPr lang="de-DE" sz="1400" dirty="0"/>
          </a:p>
          <a:p>
            <a:pPr marL="342900" indent="-342900" algn="just">
              <a:buAutoNum type="arabicPeriod"/>
            </a:pPr>
            <a:r>
              <a:rPr lang="de-DE" sz="1400" dirty="0"/>
              <a:t>September 2022: </a:t>
            </a:r>
            <a:r>
              <a:rPr lang="de-DE" sz="1400" dirty="0" err="1"/>
              <a:t>Azerbaijani</a:t>
            </a:r>
            <a:r>
              <a:rPr lang="de-DE" sz="1400" dirty="0"/>
              <a:t> </a:t>
            </a:r>
            <a:r>
              <a:rPr lang="de-DE" sz="1400" b="1" dirty="0" err="1"/>
              <a:t>aggression</a:t>
            </a:r>
            <a:r>
              <a:rPr lang="de-DE" sz="1400" dirty="0"/>
              <a:t> on </a:t>
            </a:r>
            <a:r>
              <a:rPr lang="de-DE" sz="1400" dirty="0" err="1"/>
              <a:t>Armenian</a:t>
            </a:r>
            <a:r>
              <a:rPr lang="de-DE" sz="1400" dirty="0"/>
              <a:t> </a:t>
            </a:r>
            <a:r>
              <a:rPr lang="de-DE" sz="1400" dirty="0" err="1"/>
              <a:t>territory</a:t>
            </a:r>
            <a:r>
              <a:rPr lang="de-DE" sz="1400" dirty="0"/>
              <a:t> </a:t>
            </a:r>
            <a:r>
              <a:rPr lang="de-DE" sz="1400" dirty="0" err="1"/>
              <a:t>with</a:t>
            </a:r>
            <a:r>
              <a:rPr lang="de-DE" sz="1400" dirty="0"/>
              <a:t> </a:t>
            </a:r>
            <a:r>
              <a:rPr lang="de-DE" sz="1400" dirty="0" err="1"/>
              <a:t>occupation</a:t>
            </a:r>
            <a:r>
              <a:rPr lang="de-DE" sz="1400" dirty="0"/>
              <a:t> </a:t>
            </a:r>
          </a:p>
          <a:p>
            <a:pPr marL="342900" indent="-342900" algn="just">
              <a:buAutoNum type="arabicPeriod"/>
            </a:pPr>
            <a:r>
              <a:rPr lang="de-DE" sz="1400" dirty="0" err="1"/>
              <a:t>December</a:t>
            </a:r>
            <a:r>
              <a:rPr lang="de-DE" sz="1400" dirty="0"/>
              <a:t> 2022: </a:t>
            </a:r>
            <a:r>
              <a:rPr lang="de-DE" sz="1400" dirty="0" err="1"/>
              <a:t>Azerbaijani</a:t>
            </a:r>
            <a:r>
              <a:rPr lang="de-DE" sz="1400" dirty="0"/>
              <a:t> </a:t>
            </a:r>
            <a:r>
              <a:rPr lang="de-DE" sz="1400" b="1" dirty="0" err="1"/>
              <a:t>blockade</a:t>
            </a:r>
            <a:r>
              <a:rPr lang="de-DE" sz="1400" b="1" dirty="0"/>
              <a:t> </a:t>
            </a:r>
            <a:r>
              <a:rPr lang="de-DE" sz="1400" b="1" dirty="0" err="1"/>
              <a:t>of</a:t>
            </a:r>
            <a:r>
              <a:rPr lang="de-DE" sz="1400" b="1" dirty="0"/>
              <a:t> </a:t>
            </a:r>
            <a:r>
              <a:rPr lang="de-DE" sz="1400" b="1" dirty="0" err="1"/>
              <a:t>the</a:t>
            </a:r>
            <a:r>
              <a:rPr lang="de-DE" sz="1400" b="1" dirty="0"/>
              <a:t> </a:t>
            </a:r>
            <a:r>
              <a:rPr lang="de-DE" sz="1400" b="1" dirty="0" err="1"/>
              <a:t>Lachin</a:t>
            </a:r>
            <a:r>
              <a:rPr lang="de-DE" sz="1400" b="1" dirty="0"/>
              <a:t> </a:t>
            </a:r>
            <a:r>
              <a:rPr lang="de-DE" sz="1400" dirty="0" err="1"/>
              <a:t>corridor</a:t>
            </a:r>
            <a:r>
              <a:rPr lang="de-DE" sz="1400" dirty="0"/>
              <a:t> </a:t>
            </a:r>
          </a:p>
          <a:p>
            <a:pPr marL="342900" indent="-342900" algn="just">
              <a:buAutoNum type="arabicPeriod"/>
            </a:pPr>
            <a:r>
              <a:rPr lang="de-DE" sz="1400" dirty="0"/>
              <a:t>September 2023 </a:t>
            </a:r>
            <a:r>
              <a:rPr lang="de-DE" sz="1400" dirty="0" err="1"/>
              <a:t>Azerbaijani</a:t>
            </a:r>
            <a:r>
              <a:rPr lang="de-DE" sz="1400" dirty="0"/>
              <a:t> so-</a:t>
            </a:r>
            <a:r>
              <a:rPr lang="de-DE" sz="1400" dirty="0" err="1"/>
              <a:t>called</a:t>
            </a:r>
            <a:r>
              <a:rPr lang="de-DE" sz="1400" dirty="0"/>
              <a:t> “anti-terror </a:t>
            </a:r>
            <a:r>
              <a:rPr lang="de-DE" sz="1400" dirty="0" err="1"/>
              <a:t>measures</a:t>
            </a:r>
            <a:r>
              <a:rPr lang="de-DE" sz="1400" dirty="0"/>
              <a:t>”: </a:t>
            </a:r>
            <a:r>
              <a:rPr lang="de-DE" sz="1400" b="1" dirty="0"/>
              <a:t>Aggression</a:t>
            </a:r>
            <a:r>
              <a:rPr lang="de-DE" sz="1400" dirty="0"/>
              <a:t> </a:t>
            </a:r>
            <a:r>
              <a:rPr lang="de-DE" sz="1400" dirty="0" err="1"/>
              <a:t>against</a:t>
            </a:r>
            <a:r>
              <a:rPr lang="de-DE" sz="1400" dirty="0"/>
              <a:t> </a:t>
            </a:r>
            <a:r>
              <a:rPr lang="de-DE" sz="1400" dirty="0" err="1"/>
              <a:t>Nagorno-Karabakh</a:t>
            </a:r>
            <a:endParaRPr lang="de-DE" sz="1400" dirty="0"/>
          </a:p>
          <a:p>
            <a:pPr marL="342900" indent="-342900" algn="just">
              <a:buAutoNum type="arabicPeriod"/>
            </a:pPr>
            <a:r>
              <a:rPr lang="de-DE" sz="1400" dirty="0"/>
              <a:t>September-</a:t>
            </a:r>
            <a:r>
              <a:rPr lang="de-DE" sz="1400" dirty="0" err="1"/>
              <a:t>October</a:t>
            </a:r>
            <a:r>
              <a:rPr lang="de-DE" sz="1400" dirty="0"/>
              <a:t> 2023 </a:t>
            </a:r>
            <a:r>
              <a:rPr lang="de-DE" sz="1400" b="1" dirty="0" err="1"/>
              <a:t>deportation</a:t>
            </a:r>
            <a:r>
              <a:rPr lang="de-DE" sz="1400" dirty="0"/>
              <a:t> </a:t>
            </a:r>
            <a:r>
              <a:rPr lang="de-DE" sz="1400" dirty="0" err="1"/>
              <a:t>of</a:t>
            </a:r>
            <a:r>
              <a:rPr lang="de-DE" sz="1400" dirty="0"/>
              <a:t> 100,000 </a:t>
            </a:r>
            <a:r>
              <a:rPr lang="de-DE" sz="1400" dirty="0" err="1"/>
              <a:t>Armenians</a:t>
            </a:r>
            <a:r>
              <a:rPr lang="de-DE" sz="1400" dirty="0"/>
              <a:t> </a:t>
            </a:r>
            <a:r>
              <a:rPr lang="de-DE" sz="1400" dirty="0" err="1"/>
              <a:t>from</a:t>
            </a:r>
            <a:r>
              <a:rPr lang="de-DE" sz="1400" dirty="0"/>
              <a:t> </a:t>
            </a:r>
            <a:r>
              <a:rPr lang="de-DE" sz="1400" dirty="0" err="1"/>
              <a:t>Nagorno-Karabakh</a:t>
            </a:r>
            <a:endParaRPr lang="de-DE" sz="1400" dirty="0"/>
          </a:p>
        </p:txBody>
      </p:sp>
      <p:pic>
        <p:nvPicPr>
          <p:cNvPr id="6146" name="Picture 2" descr="undefined">
            <a:extLst>
              <a:ext uri="{FF2B5EF4-FFF2-40B4-BE49-F238E27FC236}">
                <a16:creationId xmlns:a16="http://schemas.microsoft.com/office/drawing/2014/main" id="{912FAE64-07EE-D29D-2B79-7F346EDA5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9444" y="939337"/>
            <a:ext cx="3863131" cy="2602733"/>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249BCBC7-F992-EEEA-9956-0D69C203BA1E}"/>
              </a:ext>
            </a:extLst>
          </p:cNvPr>
          <p:cNvSpPr txBox="1"/>
          <p:nvPr/>
        </p:nvSpPr>
        <p:spPr>
          <a:xfrm>
            <a:off x="521480" y="3188128"/>
            <a:ext cx="4320554" cy="353943"/>
          </a:xfrm>
          <a:prstGeom prst="rect">
            <a:avLst/>
          </a:prstGeom>
          <a:noFill/>
        </p:spPr>
        <p:txBody>
          <a:bodyPr wrap="square" rtlCol="0">
            <a:spAutoFit/>
          </a:bodyPr>
          <a:lstStyle/>
          <a:p>
            <a:r>
              <a:rPr lang="de-DE" b="1" dirty="0" err="1"/>
              <a:t>Accompanied</a:t>
            </a:r>
            <a:r>
              <a:rPr lang="de-DE" b="1" dirty="0"/>
              <a:t> </a:t>
            </a:r>
            <a:r>
              <a:rPr lang="de-DE" b="1" dirty="0" err="1"/>
              <a:t>by</a:t>
            </a:r>
            <a:r>
              <a:rPr lang="de-DE" b="1" dirty="0"/>
              <a:t> </a:t>
            </a:r>
            <a:r>
              <a:rPr lang="de-DE" b="1" dirty="0" err="1"/>
              <a:t>numerous</a:t>
            </a:r>
            <a:r>
              <a:rPr lang="de-DE" b="1" dirty="0"/>
              <a:t> war </a:t>
            </a:r>
            <a:r>
              <a:rPr lang="de-DE" b="1" dirty="0" err="1"/>
              <a:t>crimes</a:t>
            </a:r>
            <a:endParaRPr lang="de-DE" b="1" dirty="0"/>
          </a:p>
        </p:txBody>
      </p:sp>
      <p:pic>
        <p:nvPicPr>
          <p:cNvPr id="9" name="Grafik 8">
            <a:extLst>
              <a:ext uri="{FF2B5EF4-FFF2-40B4-BE49-F238E27FC236}">
                <a16:creationId xmlns:a16="http://schemas.microsoft.com/office/drawing/2014/main" id="{E2500318-0316-BEBF-CE54-6E79918A77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806" y="3680337"/>
            <a:ext cx="1730938" cy="1047111"/>
          </a:xfrm>
          <a:prstGeom prst="rect">
            <a:avLst/>
          </a:prstGeom>
        </p:spPr>
      </p:pic>
      <p:pic>
        <p:nvPicPr>
          <p:cNvPr id="18" name="Grafik 17">
            <a:extLst>
              <a:ext uri="{FF2B5EF4-FFF2-40B4-BE49-F238E27FC236}">
                <a16:creationId xmlns:a16="http://schemas.microsoft.com/office/drawing/2014/main" id="{CA931885-9DFB-6274-68B3-1FA3D9BB4E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1701" y="3647714"/>
            <a:ext cx="1809532" cy="1149680"/>
          </a:xfrm>
          <a:prstGeom prst="rect">
            <a:avLst/>
          </a:prstGeom>
        </p:spPr>
      </p:pic>
      <p:sp>
        <p:nvSpPr>
          <p:cNvPr id="4" name="TextBox 20">
            <a:extLst>
              <a:ext uri="{FF2B5EF4-FFF2-40B4-BE49-F238E27FC236}">
                <a16:creationId xmlns:a16="http://schemas.microsoft.com/office/drawing/2014/main" id="{292F1AD7-B1DA-2945-14D5-2CAA3E30E031}"/>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9/11</a:t>
            </a:r>
          </a:p>
        </p:txBody>
      </p:sp>
    </p:spTree>
    <p:extLst>
      <p:ext uri="{BB962C8B-B14F-4D97-AF65-F5344CB8AC3E}">
        <p14:creationId xmlns:p14="http://schemas.microsoft.com/office/powerpoint/2010/main" val="133251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3CD1A40-0187-96B3-439E-33BC2C5277D5}"/>
              </a:ext>
            </a:extLst>
          </p:cNvPr>
          <p:cNvSpPr txBox="1"/>
          <p:nvPr/>
        </p:nvSpPr>
        <p:spPr>
          <a:xfrm>
            <a:off x="2051677" y="631561"/>
            <a:ext cx="3780483" cy="307777"/>
          </a:xfrm>
          <a:prstGeom prst="rect">
            <a:avLst/>
          </a:prstGeom>
          <a:noFill/>
        </p:spPr>
        <p:txBody>
          <a:bodyPr wrap="square" rtlCol="0">
            <a:spAutoFit/>
          </a:bodyPr>
          <a:lstStyle/>
          <a:p>
            <a:r>
              <a:rPr lang="de-DE" sz="1400" i="1" dirty="0" err="1"/>
              <a:t>Armenians</a:t>
            </a:r>
            <a:r>
              <a:rPr lang="de-DE" sz="1400" i="1" dirty="0"/>
              <a:t> </a:t>
            </a:r>
            <a:r>
              <a:rPr lang="de-DE" sz="1400" i="1" dirty="0" err="1"/>
              <a:t>fleeing</a:t>
            </a:r>
            <a:r>
              <a:rPr lang="de-DE" sz="1400" i="1" dirty="0"/>
              <a:t> </a:t>
            </a:r>
            <a:r>
              <a:rPr lang="de-DE" sz="1400" i="1" dirty="0" err="1"/>
              <a:t>Nagorno-Karabakh</a:t>
            </a:r>
            <a:endParaRPr lang="de-DE" sz="1400" i="1" dirty="0"/>
          </a:p>
        </p:txBody>
      </p:sp>
      <p:pic>
        <p:nvPicPr>
          <p:cNvPr id="7170" name="Picture 2" descr="Photo showing a damaged residential building as a result of shelling in the town of Stepanakert.">
            <a:extLst>
              <a:ext uri="{FF2B5EF4-FFF2-40B4-BE49-F238E27FC236}">
                <a16:creationId xmlns:a16="http://schemas.microsoft.com/office/drawing/2014/main" id="{B5A34B6B-25D7-0320-0A6B-C7E14E57B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48" y="3111819"/>
            <a:ext cx="2777487" cy="185165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fugee women and children stand on the sidewalk before being evacuated in various Armenian cities.">
            <a:extLst>
              <a:ext uri="{FF2B5EF4-FFF2-40B4-BE49-F238E27FC236}">
                <a16:creationId xmlns:a16="http://schemas.microsoft.com/office/drawing/2014/main" id="{5E32EF04-5F3D-3484-0B20-703CBA92D0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47" y="1179066"/>
            <a:ext cx="2777487" cy="185165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Maxar satellite imagery reveals a long traffic jam of vehicles along the Lachin corridor as thousands of ethnic Armenians leave Stepanakert.">
            <a:extLst>
              <a:ext uri="{FF2B5EF4-FFF2-40B4-BE49-F238E27FC236}">
                <a16:creationId xmlns:a16="http://schemas.microsoft.com/office/drawing/2014/main" id="{AA41C8F5-1632-EA50-6CA7-C8B6D814E3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13" y="1179066"/>
            <a:ext cx="5676617" cy="37844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20">
            <a:extLst>
              <a:ext uri="{FF2B5EF4-FFF2-40B4-BE49-F238E27FC236}">
                <a16:creationId xmlns:a16="http://schemas.microsoft.com/office/drawing/2014/main" id="{554E00C7-0BA9-0AB6-5711-F7B781C6B6D5}"/>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10/11</a:t>
            </a:r>
          </a:p>
        </p:txBody>
      </p:sp>
    </p:spTree>
    <p:extLst>
      <p:ext uri="{BB962C8B-B14F-4D97-AF65-F5344CB8AC3E}">
        <p14:creationId xmlns:p14="http://schemas.microsoft.com/office/powerpoint/2010/main" val="186288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ading of the Order in the case Armenia v. Azerbaijan">
            <a:extLst>
              <a:ext uri="{FF2B5EF4-FFF2-40B4-BE49-F238E27FC236}">
                <a16:creationId xmlns:a16="http://schemas.microsoft.com/office/drawing/2014/main" id="{993A8530-0108-24D0-19C6-C7C825E60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24" y="1733882"/>
            <a:ext cx="3780482" cy="212652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1961ACD6-F3B9-1EC2-20D8-5C9B167AF331}"/>
              </a:ext>
            </a:extLst>
          </p:cNvPr>
          <p:cNvSpPr txBox="1"/>
          <p:nvPr/>
        </p:nvSpPr>
        <p:spPr>
          <a:xfrm>
            <a:off x="3248977" y="1118855"/>
            <a:ext cx="2646046" cy="369332"/>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rPr>
              <a:t>Armenia v. Azerbaijan</a:t>
            </a:r>
            <a:endParaRPr lang="de-DE" dirty="0"/>
          </a:p>
        </p:txBody>
      </p:sp>
      <p:sp>
        <p:nvSpPr>
          <p:cNvPr id="7" name="Textfeld 6">
            <a:extLst>
              <a:ext uri="{FF2B5EF4-FFF2-40B4-BE49-F238E27FC236}">
                <a16:creationId xmlns:a16="http://schemas.microsoft.com/office/drawing/2014/main" id="{700C9682-1E1C-3E62-64BC-FFE495398FA2}"/>
              </a:ext>
            </a:extLst>
          </p:cNvPr>
          <p:cNvSpPr txBox="1"/>
          <p:nvPr/>
        </p:nvSpPr>
        <p:spPr>
          <a:xfrm>
            <a:off x="1691633" y="4011934"/>
            <a:ext cx="5220666" cy="923330"/>
          </a:xfrm>
          <a:prstGeom prst="rect">
            <a:avLst/>
          </a:prstGeom>
          <a:noFill/>
        </p:spPr>
        <p:txBody>
          <a:bodyPr wrap="square">
            <a:spAutoFit/>
          </a:bodyPr>
          <a:lstStyle/>
          <a:p>
            <a:pPr algn="ctr"/>
            <a:r>
              <a:rPr lang="en-GB" sz="1800" dirty="0">
                <a:latin typeface="Arial" panose="020B0604020202020204" pitchFamily="34" charset="0"/>
                <a:cs typeface="Arial" panose="020B0604020202020204" pitchFamily="34" charset="0"/>
              </a:rPr>
              <a:t>Proceedings based on International Convention on the Elimination of All Forms of Racial Discrimination (ICERD)</a:t>
            </a:r>
            <a:endParaRPr lang="de-DE" dirty="0"/>
          </a:p>
        </p:txBody>
      </p:sp>
      <p:sp>
        <p:nvSpPr>
          <p:cNvPr id="8" name="Textfeld 7">
            <a:extLst>
              <a:ext uri="{FF2B5EF4-FFF2-40B4-BE49-F238E27FC236}">
                <a16:creationId xmlns:a16="http://schemas.microsoft.com/office/drawing/2014/main" id="{3C32CDF1-2692-1359-8628-DFB785E10027}"/>
              </a:ext>
            </a:extLst>
          </p:cNvPr>
          <p:cNvSpPr txBox="1"/>
          <p:nvPr/>
        </p:nvSpPr>
        <p:spPr>
          <a:xfrm>
            <a:off x="2051677" y="631561"/>
            <a:ext cx="3780483" cy="307777"/>
          </a:xfrm>
          <a:prstGeom prst="rect">
            <a:avLst/>
          </a:prstGeom>
          <a:noFill/>
        </p:spPr>
        <p:txBody>
          <a:bodyPr wrap="square" rtlCol="0">
            <a:spAutoFit/>
          </a:bodyPr>
          <a:lstStyle/>
          <a:p>
            <a:r>
              <a:rPr lang="de-DE" sz="1400" i="1" dirty="0"/>
              <a:t>Proceedings </a:t>
            </a:r>
            <a:r>
              <a:rPr lang="de-DE" sz="1400" i="1" dirty="0" err="1"/>
              <a:t>based</a:t>
            </a:r>
            <a:r>
              <a:rPr lang="de-DE" sz="1400" i="1" dirty="0"/>
              <a:t> on ICERD</a:t>
            </a:r>
          </a:p>
        </p:txBody>
      </p:sp>
      <p:sp>
        <p:nvSpPr>
          <p:cNvPr id="4" name="TextBox 20">
            <a:extLst>
              <a:ext uri="{FF2B5EF4-FFF2-40B4-BE49-F238E27FC236}">
                <a16:creationId xmlns:a16="http://schemas.microsoft.com/office/drawing/2014/main" id="{1E1306CF-6244-BB69-CB1A-9DAD88F99C0F}"/>
              </a:ext>
            </a:extLst>
          </p:cNvPr>
          <p:cNvSpPr txBox="1"/>
          <p:nvPr/>
        </p:nvSpPr>
        <p:spPr>
          <a:xfrm>
            <a:off x="1871655" y="231451"/>
            <a:ext cx="6480828" cy="400110"/>
          </a:xfrm>
          <a:prstGeom prst="rect">
            <a:avLst/>
          </a:prstGeom>
          <a:noFill/>
        </p:spPr>
        <p:txBody>
          <a:bodyPr wrap="square">
            <a:spAutoFit/>
          </a:bodyPr>
          <a:lstStyle/>
          <a:p>
            <a:r>
              <a:rPr lang="de-DE" sz="2000" dirty="0"/>
              <a:t>III. </a:t>
            </a:r>
            <a:r>
              <a:rPr lang="de-DE" sz="2000" dirty="0" err="1"/>
              <a:t>Persecution</a:t>
            </a:r>
            <a:r>
              <a:rPr lang="de-DE" sz="2000" dirty="0"/>
              <a:t> </a:t>
            </a:r>
            <a:r>
              <a:rPr lang="de-DE" sz="2000" dirty="0" err="1"/>
              <a:t>against</a:t>
            </a:r>
            <a:r>
              <a:rPr lang="de-DE" sz="2000" dirty="0"/>
              <a:t> </a:t>
            </a:r>
            <a:r>
              <a:rPr lang="de-DE" sz="2000" dirty="0" err="1"/>
              <a:t>Armenians</a:t>
            </a:r>
            <a:r>
              <a:rPr lang="de-DE" sz="2000" dirty="0"/>
              <a:t> 11/11</a:t>
            </a:r>
          </a:p>
        </p:txBody>
      </p:sp>
    </p:spTree>
    <p:extLst>
      <p:ext uri="{BB962C8B-B14F-4D97-AF65-F5344CB8AC3E}">
        <p14:creationId xmlns:p14="http://schemas.microsoft.com/office/powerpoint/2010/main" val="273321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3C32CDF1-2692-1359-8628-DFB785E10027}"/>
              </a:ext>
            </a:extLst>
          </p:cNvPr>
          <p:cNvSpPr txBox="1"/>
          <p:nvPr/>
        </p:nvSpPr>
        <p:spPr>
          <a:xfrm>
            <a:off x="2051677" y="631561"/>
            <a:ext cx="3780483" cy="307777"/>
          </a:xfrm>
          <a:prstGeom prst="rect">
            <a:avLst/>
          </a:prstGeom>
          <a:noFill/>
        </p:spPr>
        <p:txBody>
          <a:bodyPr wrap="square" rtlCol="0">
            <a:spAutoFit/>
          </a:bodyPr>
          <a:lstStyle/>
          <a:p>
            <a:r>
              <a:rPr lang="de-DE" sz="1400" i="1" dirty="0"/>
              <a:t>Trigger </a:t>
            </a:r>
            <a:r>
              <a:rPr lang="de-DE" sz="1400" i="1" dirty="0" err="1"/>
              <a:t>Mechanism</a:t>
            </a:r>
            <a:r>
              <a:rPr lang="de-DE" sz="1400" i="1" dirty="0"/>
              <a:t> and </a:t>
            </a:r>
            <a:r>
              <a:rPr lang="de-DE" sz="1400" i="1" dirty="0" err="1"/>
              <a:t>Admissibility</a:t>
            </a:r>
            <a:r>
              <a:rPr lang="de-DE" sz="1400" i="1" dirty="0"/>
              <a:t> </a:t>
            </a:r>
          </a:p>
        </p:txBody>
      </p:sp>
      <p:sp>
        <p:nvSpPr>
          <p:cNvPr id="4" name="TextBox 20">
            <a:extLst>
              <a:ext uri="{FF2B5EF4-FFF2-40B4-BE49-F238E27FC236}">
                <a16:creationId xmlns:a16="http://schemas.microsoft.com/office/drawing/2014/main" id="{1E1306CF-6244-BB69-CB1A-9DAD88F99C0F}"/>
              </a:ext>
            </a:extLst>
          </p:cNvPr>
          <p:cNvSpPr txBox="1"/>
          <p:nvPr/>
        </p:nvSpPr>
        <p:spPr>
          <a:xfrm>
            <a:off x="1871655" y="231451"/>
            <a:ext cx="6480828" cy="400110"/>
          </a:xfrm>
          <a:prstGeom prst="rect">
            <a:avLst/>
          </a:prstGeom>
          <a:noFill/>
        </p:spPr>
        <p:txBody>
          <a:bodyPr wrap="square">
            <a:spAutoFit/>
          </a:bodyPr>
          <a:lstStyle/>
          <a:p>
            <a:r>
              <a:rPr lang="de-DE" sz="2000" dirty="0"/>
              <a:t>IV. Possible Proceedings </a:t>
            </a:r>
            <a:r>
              <a:rPr lang="de-DE" sz="2000" dirty="0" err="1"/>
              <a:t>before</a:t>
            </a:r>
            <a:r>
              <a:rPr lang="de-DE" sz="2000" dirty="0"/>
              <a:t> </a:t>
            </a:r>
            <a:r>
              <a:rPr lang="de-DE" sz="2000" dirty="0" err="1"/>
              <a:t>the</a:t>
            </a:r>
            <a:r>
              <a:rPr lang="de-DE" sz="2000" dirty="0"/>
              <a:t> ICC </a:t>
            </a:r>
          </a:p>
        </p:txBody>
      </p:sp>
      <p:pic>
        <p:nvPicPr>
          <p:cNvPr id="2050" name="Picture 2" descr="What does the International Criminal Court do? - BBC News">
            <a:extLst>
              <a:ext uri="{FF2B5EF4-FFF2-40B4-BE49-F238E27FC236}">
                <a16:creationId xmlns:a16="http://schemas.microsoft.com/office/drawing/2014/main" id="{0D9EC8CD-F121-690E-DB61-BDA4C81FAA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25" y="1694049"/>
            <a:ext cx="3986218" cy="2242247"/>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78A6686E-ABC7-5C22-4D0D-E24EC764DF3D}"/>
              </a:ext>
            </a:extLst>
          </p:cNvPr>
          <p:cNvSpPr txBox="1"/>
          <p:nvPr/>
        </p:nvSpPr>
        <p:spPr>
          <a:xfrm>
            <a:off x="4391977" y="1671635"/>
            <a:ext cx="3780483" cy="738664"/>
          </a:xfrm>
          <a:prstGeom prst="rect">
            <a:avLst/>
          </a:prstGeom>
          <a:noFill/>
        </p:spPr>
        <p:txBody>
          <a:bodyPr wrap="square" rtlCol="0">
            <a:spAutoFit/>
          </a:bodyPr>
          <a:lstStyle/>
          <a:p>
            <a:r>
              <a:rPr lang="de-DE" sz="1400" i="1" dirty="0"/>
              <a:t>State </a:t>
            </a:r>
            <a:r>
              <a:rPr lang="de-DE" sz="1400" i="1" dirty="0" err="1"/>
              <a:t>Referral</a:t>
            </a:r>
            <a:r>
              <a:rPr lang="de-DE" sz="1400" i="1" dirty="0"/>
              <a:t> </a:t>
            </a:r>
          </a:p>
          <a:p>
            <a:r>
              <a:rPr lang="de-DE" sz="1400" i="1" dirty="0"/>
              <a:t>UN SC </a:t>
            </a:r>
            <a:r>
              <a:rPr lang="de-DE" sz="1400" i="1" dirty="0" err="1"/>
              <a:t>Referral</a:t>
            </a:r>
            <a:r>
              <a:rPr lang="de-DE" sz="1400" i="1" dirty="0"/>
              <a:t> </a:t>
            </a:r>
          </a:p>
          <a:p>
            <a:r>
              <a:rPr lang="de-DE" sz="1400" i="1" dirty="0" err="1"/>
              <a:t>Prosecutor</a:t>
            </a:r>
            <a:r>
              <a:rPr lang="de-DE" sz="1400" i="1" dirty="0"/>
              <a:t> (proprio motu) </a:t>
            </a:r>
          </a:p>
        </p:txBody>
      </p:sp>
      <p:cxnSp>
        <p:nvCxnSpPr>
          <p:cNvPr id="6" name="Gewinkelte Verbindung 5">
            <a:extLst>
              <a:ext uri="{FF2B5EF4-FFF2-40B4-BE49-F238E27FC236}">
                <a16:creationId xmlns:a16="http://schemas.microsoft.com/office/drawing/2014/main" id="{1F9AA433-EF89-E94F-BB73-AF6B8DFFE249}"/>
              </a:ext>
            </a:extLst>
          </p:cNvPr>
          <p:cNvCxnSpPr>
            <a:cxnSpLocks/>
          </p:cNvCxnSpPr>
          <p:nvPr/>
        </p:nvCxnSpPr>
        <p:spPr>
          <a:xfrm rot="5400000">
            <a:off x="5493446" y="2761060"/>
            <a:ext cx="701520" cy="1"/>
          </a:xfrm>
          <a:prstGeom prst="bentConnector3">
            <a:avLst/>
          </a:prstGeom>
          <a:ln>
            <a:headEnd type="triangle"/>
            <a:tailEnd type="triangle"/>
          </a:ln>
        </p:spPr>
        <p:style>
          <a:lnRef idx="1">
            <a:schemeClr val="accent2"/>
          </a:lnRef>
          <a:fillRef idx="0">
            <a:schemeClr val="accent2"/>
          </a:fillRef>
          <a:effectRef idx="0">
            <a:schemeClr val="accent2"/>
          </a:effectRef>
          <a:fontRef idx="minor">
            <a:schemeClr val="tx1"/>
          </a:fontRef>
        </p:style>
      </p:cxnSp>
      <p:grpSp>
        <p:nvGrpSpPr>
          <p:cNvPr id="13" name="Gruppieren 12">
            <a:extLst>
              <a:ext uri="{FF2B5EF4-FFF2-40B4-BE49-F238E27FC236}">
                <a16:creationId xmlns:a16="http://schemas.microsoft.com/office/drawing/2014/main" id="{DED7360E-873F-442F-594E-C836949501E3}"/>
              </a:ext>
            </a:extLst>
          </p:cNvPr>
          <p:cNvGrpSpPr/>
          <p:nvPr/>
        </p:nvGrpSpPr>
        <p:grpSpPr>
          <a:xfrm>
            <a:off x="4391976" y="3236236"/>
            <a:ext cx="2880368" cy="1400119"/>
            <a:chOff x="4572000" y="3111820"/>
            <a:chExt cx="2880368" cy="1400119"/>
          </a:xfrm>
        </p:grpSpPr>
        <p:sp>
          <p:nvSpPr>
            <p:cNvPr id="12" name="Oval 11">
              <a:extLst>
                <a:ext uri="{FF2B5EF4-FFF2-40B4-BE49-F238E27FC236}">
                  <a16:creationId xmlns:a16="http://schemas.microsoft.com/office/drawing/2014/main" id="{A5A28472-E1DB-033A-6F97-90687E47A97F}"/>
                </a:ext>
              </a:extLst>
            </p:cNvPr>
            <p:cNvSpPr/>
            <p:nvPr/>
          </p:nvSpPr>
          <p:spPr>
            <a:xfrm>
              <a:off x="4572000" y="3111820"/>
              <a:ext cx="2880368" cy="1400119"/>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1" name="Textfeld 10">
              <a:extLst>
                <a:ext uri="{FF2B5EF4-FFF2-40B4-BE49-F238E27FC236}">
                  <a16:creationId xmlns:a16="http://schemas.microsoft.com/office/drawing/2014/main" id="{DDFC7EBA-70BA-F259-B60A-1B03298CA89B}"/>
                </a:ext>
              </a:extLst>
            </p:cNvPr>
            <p:cNvSpPr txBox="1"/>
            <p:nvPr/>
          </p:nvSpPr>
          <p:spPr>
            <a:xfrm>
              <a:off x="5112069" y="3364757"/>
              <a:ext cx="2160273" cy="738664"/>
            </a:xfrm>
            <a:prstGeom prst="rect">
              <a:avLst/>
            </a:prstGeom>
            <a:noFill/>
          </p:spPr>
          <p:txBody>
            <a:bodyPr wrap="square" rtlCol="0">
              <a:spAutoFit/>
            </a:bodyPr>
            <a:lstStyle/>
            <a:p>
              <a:r>
                <a:rPr lang="de-DE" sz="1400" dirty="0" err="1"/>
                <a:t>Complementarity</a:t>
              </a:r>
              <a:r>
                <a:rPr lang="de-DE" sz="1400" dirty="0"/>
                <a:t> </a:t>
              </a:r>
            </a:p>
            <a:p>
              <a:r>
                <a:rPr lang="de-DE" sz="1400" dirty="0"/>
                <a:t>Gravity </a:t>
              </a:r>
            </a:p>
            <a:p>
              <a:r>
                <a:rPr lang="de-DE" sz="1400" dirty="0" err="1"/>
                <a:t>Interests</a:t>
              </a:r>
              <a:r>
                <a:rPr lang="de-DE" sz="1400" dirty="0"/>
                <a:t> </a:t>
              </a:r>
              <a:r>
                <a:rPr lang="de-DE" sz="1400" dirty="0" err="1"/>
                <a:t>of</a:t>
              </a:r>
              <a:r>
                <a:rPr lang="de-DE" sz="1400" dirty="0"/>
                <a:t> Justice </a:t>
              </a:r>
            </a:p>
          </p:txBody>
        </p:sp>
      </p:grpSp>
    </p:spTree>
    <p:extLst>
      <p:ext uri="{BB962C8B-B14F-4D97-AF65-F5344CB8AC3E}">
        <p14:creationId xmlns:p14="http://schemas.microsoft.com/office/powerpoint/2010/main" val="210980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0">
            <a:extLst>
              <a:ext uri="{FF2B5EF4-FFF2-40B4-BE49-F238E27FC236}">
                <a16:creationId xmlns:a16="http://schemas.microsoft.com/office/drawing/2014/main" id="{1E1306CF-6244-BB69-CB1A-9DAD88F99C0F}"/>
              </a:ext>
            </a:extLst>
          </p:cNvPr>
          <p:cNvSpPr txBox="1"/>
          <p:nvPr/>
        </p:nvSpPr>
        <p:spPr>
          <a:xfrm>
            <a:off x="1871655" y="231451"/>
            <a:ext cx="6480828" cy="400110"/>
          </a:xfrm>
          <a:prstGeom prst="rect">
            <a:avLst/>
          </a:prstGeom>
          <a:noFill/>
        </p:spPr>
        <p:txBody>
          <a:bodyPr wrap="square">
            <a:spAutoFit/>
          </a:bodyPr>
          <a:lstStyle/>
          <a:p>
            <a:r>
              <a:rPr lang="de-DE" sz="2000" dirty="0"/>
              <a:t>V. </a:t>
            </a:r>
            <a:r>
              <a:rPr lang="de-DE" sz="2000" dirty="0" err="1"/>
              <a:t>Concluding</a:t>
            </a:r>
            <a:r>
              <a:rPr lang="de-DE" sz="2000" dirty="0"/>
              <a:t> </a:t>
            </a:r>
            <a:r>
              <a:rPr lang="de-DE" sz="2000" dirty="0" err="1"/>
              <a:t>remarks</a:t>
            </a:r>
            <a:r>
              <a:rPr lang="de-DE" sz="2000" dirty="0"/>
              <a:t> </a:t>
            </a:r>
          </a:p>
        </p:txBody>
      </p:sp>
      <p:sp>
        <p:nvSpPr>
          <p:cNvPr id="5" name="Textfeld 4">
            <a:extLst>
              <a:ext uri="{FF2B5EF4-FFF2-40B4-BE49-F238E27FC236}">
                <a16:creationId xmlns:a16="http://schemas.microsoft.com/office/drawing/2014/main" id="{53F07D68-5298-E901-3E1E-58DF0982B76D}"/>
              </a:ext>
            </a:extLst>
          </p:cNvPr>
          <p:cNvSpPr txBox="1"/>
          <p:nvPr/>
        </p:nvSpPr>
        <p:spPr>
          <a:xfrm>
            <a:off x="1151563" y="1491612"/>
            <a:ext cx="6840874" cy="1477328"/>
          </a:xfrm>
          <a:prstGeom prst="rect">
            <a:avLst/>
          </a:prstGeom>
          <a:noFill/>
        </p:spPr>
        <p:txBody>
          <a:bodyPr wrap="square">
            <a:spAutoFit/>
          </a:bodyPr>
          <a:lstStyle/>
          <a:p>
            <a:pPr algn="ctr"/>
            <a:r>
              <a:rPr lang="en-US" sz="1800" dirty="0">
                <a:effectLst/>
                <a:latin typeface="Arial" panose="020B0604020202020204" pitchFamily="34" charset="0"/>
                <a:ea typeface="Calibri" panose="020F0502020204030204" pitchFamily="34" charset="0"/>
                <a:cs typeface="Arial" panose="020B0604020202020204" pitchFamily="34" charset="0"/>
              </a:rPr>
              <a:t>The Azerbaijani authorities must be held accountable by the International Criminal Court for the persecution of Armenians. The evidence clearly supports this claim. Failure by the international community to address impunity for such crimes cannot be overlooked, as </a:t>
            </a:r>
            <a:r>
              <a:rPr lang="en-US"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it increases the risk of recurrence</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7540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DA04F328-4012-2B15-A166-E95C50C6D7B6}"/>
              </a:ext>
            </a:extLst>
          </p:cNvPr>
          <p:cNvSpPr txBox="1"/>
          <p:nvPr/>
        </p:nvSpPr>
        <p:spPr>
          <a:xfrm>
            <a:off x="1808793" y="2110085"/>
            <a:ext cx="5526414" cy="461665"/>
          </a:xfrm>
          <a:prstGeom prst="rect">
            <a:avLst/>
          </a:prstGeom>
          <a:noFill/>
        </p:spPr>
        <p:txBody>
          <a:bodyPr wrap="square">
            <a:spAutoFit/>
          </a:bodyPr>
          <a:lstStyle/>
          <a:p>
            <a:pPr algn="just"/>
            <a:r>
              <a:rPr lang="de-DE" sz="2400" dirty="0" err="1">
                <a:latin typeface="Arial" panose="020B0604020202020204" pitchFamily="34" charset="0"/>
                <a:cs typeface="Arial" panose="020B0604020202020204" pitchFamily="34" charset="0"/>
              </a:rPr>
              <a:t>Thank</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you</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very</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much</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for</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your</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attention</a:t>
            </a:r>
            <a:endParaRPr lang="de-D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044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ABC7B8D-27AF-6715-1E3B-4430CF6D9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32" y="951543"/>
            <a:ext cx="5940759" cy="3907442"/>
          </a:xfrm>
          <a:prstGeom prst="rect">
            <a:avLst/>
          </a:prstGeom>
        </p:spPr>
      </p:pic>
      <p:sp>
        <p:nvSpPr>
          <p:cNvPr id="2" name="TextBox 20">
            <a:extLst>
              <a:ext uri="{FF2B5EF4-FFF2-40B4-BE49-F238E27FC236}">
                <a16:creationId xmlns:a16="http://schemas.microsoft.com/office/drawing/2014/main" id="{A80313D9-5D83-9B17-8674-7625AA03CF57}"/>
              </a:ext>
            </a:extLst>
          </p:cNvPr>
          <p:cNvSpPr txBox="1"/>
          <p:nvPr/>
        </p:nvSpPr>
        <p:spPr>
          <a:xfrm>
            <a:off x="3311839" y="284515"/>
            <a:ext cx="3240414" cy="523220"/>
          </a:xfrm>
          <a:prstGeom prst="rect">
            <a:avLst/>
          </a:prstGeom>
          <a:noFill/>
        </p:spPr>
        <p:txBody>
          <a:bodyPr wrap="square">
            <a:spAutoFit/>
          </a:bodyPr>
          <a:lstStyle/>
          <a:p>
            <a:r>
              <a:rPr lang="de-DE" sz="2800" dirty="0"/>
              <a:t>September 2023 </a:t>
            </a:r>
          </a:p>
        </p:txBody>
      </p:sp>
    </p:spTree>
    <p:extLst>
      <p:ext uri="{BB962C8B-B14F-4D97-AF65-F5344CB8AC3E}">
        <p14:creationId xmlns:p14="http://schemas.microsoft.com/office/powerpoint/2010/main" val="1039418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3CA715E-B5AD-DF34-2C18-30BB90FFEDAF}"/>
              </a:ext>
            </a:extLst>
          </p:cNvPr>
          <p:cNvSpPr txBox="1"/>
          <p:nvPr/>
        </p:nvSpPr>
        <p:spPr>
          <a:xfrm>
            <a:off x="1871655" y="231451"/>
            <a:ext cx="6480828" cy="400110"/>
          </a:xfrm>
          <a:prstGeom prst="rect">
            <a:avLst/>
          </a:prstGeom>
          <a:noFill/>
        </p:spPr>
        <p:txBody>
          <a:bodyPr wrap="square">
            <a:spAutoFit/>
          </a:bodyPr>
          <a:lstStyle/>
          <a:p>
            <a:r>
              <a:rPr lang="de-DE" sz="2000" dirty="0"/>
              <a:t>I. </a:t>
            </a:r>
            <a:r>
              <a:rPr lang="de-DE" sz="2000" dirty="0" err="1"/>
              <a:t>Introduction</a:t>
            </a:r>
            <a:endParaRPr lang="de-DE" sz="2000" dirty="0"/>
          </a:p>
        </p:txBody>
      </p:sp>
      <p:sp>
        <p:nvSpPr>
          <p:cNvPr id="14" name="Textfeld 13">
            <a:extLst>
              <a:ext uri="{FF2B5EF4-FFF2-40B4-BE49-F238E27FC236}">
                <a16:creationId xmlns:a16="http://schemas.microsoft.com/office/drawing/2014/main" id="{F4BDB9F6-8CD0-536E-5DEB-DD3399052A9E}"/>
              </a:ext>
            </a:extLst>
          </p:cNvPr>
          <p:cNvSpPr txBox="1"/>
          <p:nvPr/>
        </p:nvSpPr>
        <p:spPr>
          <a:xfrm>
            <a:off x="2051678" y="547402"/>
            <a:ext cx="2160276" cy="307777"/>
          </a:xfrm>
          <a:prstGeom prst="rect">
            <a:avLst/>
          </a:prstGeom>
          <a:noFill/>
        </p:spPr>
        <p:txBody>
          <a:bodyPr wrap="square">
            <a:spAutoFit/>
          </a:bodyPr>
          <a:lstStyle/>
          <a:p>
            <a:pPr algn="just"/>
            <a:r>
              <a:rPr lang="de-DE" sz="1400" kern="100" dirty="0">
                <a:latin typeface="Arial" panose="020B0604020202020204" pitchFamily="34" charset="0"/>
                <a:ea typeface="Calibri" panose="020F0502020204030204" pitchFamily="34" charset="0"/>
                <a:cs typeface="Arial" panose="020B0604020202020204" pitchFamily="34" charset="0"/>
              </a:rPr>
              <a:t>Armenia and </a:t>
            </a:r>
            <a:r>
              <a:rPr lang="de-DE" sz="1400" kern="100" dirty="0" err="1">
                <a:latin typeface="Arial" panose="020B0604020202020204" pitchFamily="34" charset="0"/>
                <a:ea typeface="Calibri" panose="020F0502020204030204" pitchFamily="34" charset="0"/>
                <a:cs typeface="Arial" panose="020B0604020202020204" pitchFamily="34" charset="0"/>
              </a:rPr>
              <a:t>the</a:t>
            </a:r>
            <a:r>
              <a:rPr lang="de-DE" sz="1400" kern="100" dirty="0">
                <a:latin typeface="Arial" panose="020B0604020202020204" pitchFamily="34" charset="0"/>
                <a:ea typeface="Calibri" panose="020F0502020204030204" pitchFamily="34" charset="0"/>
                <a:cs typeface="Arial" panose="020B0604020202020204" pitchFamily="34" charset="0"/>
              </a:rPr>
              <a:t> ICC</a:t>
            </a:r>
            <a:endParaRPr lang="de-DE" sz="1400" kern="1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6" name="Gruppieren 5">
            <a:extLst>
              <a:ext uri="{FF2B5EF4-FFF2-40B4-BE49-F238E27FC236}">
                <a16:creationId xmlns:a16="http://schemas.microsoft.com/office/drawing/2014/main" id="{1D742D95-9749-9148-DAAD-5563354E20F3}"/>
              </a:ext>
            </a:extLst>
          </p:cNvPr>
          <p:cNvGrpSpPr/>
          <p:nvPr/>
        </p:nvGrpSpPr>
        <p:grpSpPr>
          <a:xfrm>
            <a:off x="210838" y="1308670"/>
            <a:ext cx="3395875" cy="3063304"/>
            <a:chOff x="197301" y="1671635"/>
            <a:chExt cx="5490112" cy="1949476"/>
          </a:xfrm>
        </p:grpSpPr>
        <p:sp>
          <p:nvSpPr>
            <p:cNvPr id="4" name="Rechteck 3">
              <a:extLst>
                <a:ext uri="{FF2B5EF4-FFF2-40B4-BE49-F238E27FC236}">
                  <a16:creationId xmlns:a16="http://schemas.microsoft.com/office/drawing/2014/main" id="{B993A99F-1483-3EEA-09D4-D6F561ACE172}"/>
                </a:ext>
              </a:extLst>
            </p:cNvPr>
            <p:cNvSpPr/>
            <p:nvPr/>
          </p:nvSpPr>
          <p:spPr>
            <a:xfrm>
              <a:off x="197301" y="1671635"/>
              <a:ext cx="5490112" cy="194947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3" name="Rechteck 2">
              <a:extLst>
                <a:ext uri="{FF2B5EF4-FFF2-40B4-BE49-F238E27FC236}">
                  <a16:creationId xmlns:a16="http://schemas.microsoft.com/office/drawing/2014/main" id="{DED4CC4B-FA76-BFFF-FB3B-3EB14DDBECB3}"/>
                </a:ext>
              </a:extLst>
            </p:cNvPr>
            <p:cNvSpPr/>
            <p:nvPr/>
          </p:nvSpPr>
          <p:spPr>
            <a:xfrm>
              <a:off x="281820" y="1805229"/>
              <a:ext cx="5272501" cy="1815882"/>
            </a:xfrm>
            <a:prstGeom prst="rect">
              <a:avLst/>
            </a:prstGeom>
          </p:spPr>
          <p:txBody>
            <a:bodyPr wrap="square">
              <a:spAutoFit/>
            </a:bodyPr>
            <a:lstStyle/>
            <a:p>
              <a:pPr algn="ctr"/>
              <a:r>
                <a:rPr lang="de-DE" sz="1400" b="1" dirty="0" err="1">
                  <a:latin typeface="Arial" panose="020B0604020202020204" pitchFamily="34" charset="0"/>
                  <a:cs typeface="Arial" panose="020B0604020202020204" pitchFamily="34" charset="0"/>
                </a:rPr>
                <a:t>Jurisdiction</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of</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the</a:t>
              </a:r>
              <a:r>
                <a:rPr lang="de-DE" sz="1400" b="1" dirty="0">
                  <a:latin typeface="Arial" panose="020B0604020202020204" pitchFamily="34" charset="0"/>
                  <a:cs typeface="Arial" panose="020B0604020202020204" pitchFamily="34" charset="0"/>
                </a:rPr>
                <a:t> ICC</a:t>
              </a:r>
            </a:p>
            <a:p>
              <a:pPr algn="just"/>
              <a:endParaRPr lang="de-DE" sz="1400" b="1" dirty="0">
                <a:latin typeface="Arial" panose="020B0604020202020204" pitchFamily="34" charset="0"/>
                <a:cs typeface="Arial" panose="020B0604020202020204" pitchFamily="34" charset="0"/>
              </a:endParaRPr>
            </a:p>
            <a:p>
              <a:pPr algn="just"/>
              <a:r>
                <a:rPr lang="de-DE" sz="1200" dirty="0">
                  <a:latin typeface="Arial" panose="020B0604020202020204" pitchFamily="34" charset="0"/>
                  <a:cs typeface="Arial" panose="020B0604020202020204" pitchFamily="34" charset="0"/>
                </a:rPr>
                <a:t>Armenia </a:t>
              </a:r>
              <a:r>
                <a:rPr lang="de-DE" sz="1200" dirty="0" err="1">
                  <a:latin typeface="Arial" panose="020B0604020202020204" pitchFamily="34" charset="0"/>
                  <a:cs typeface="Arial" panose="020B0604020202020204" pitchFamily="34" charset="0"/>
                </a:rPr>
                <a:t>is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full</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member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ICC </a:t>
              </a:r>
              <a:r>
                <a:rPr lang="de-DE" sz="1200" dirty="0" err="1">
                  <a:latin typeface="Arial" panose="020B0604020202020204" pitchFamily="34" charset="0"/>
                  <a:cs typeface="Arial" panose="020B0604020202020204" pitchFamily="34" charset="0"/>
                </a:rPr>
                <a:t>since</a:t>
              </a:r>
              <a:r>
                <a:rPr lang="de-DE" sz="1200" dirty="0">
                  <a:latin typeface="Arial" panose="020B0604020202020204" pitchFamily="34" charset="0"/>
                  <a:cs typeface="Arial" panose="020B0604020202020204" pitchFamily="34" charset="0"/>
                </a:rPr>
                <a:t> 1 </a:t>
              </a:r>
              <a:r>
                <a:rPr lang="de-DE" sz="1200" dirty="0" err="1">
                  <a:latin typeface="Arial" panose="020B0604020202020204" pitchFamily="34" charset="0"/>
                  <a:cs typeface="Arial" panose="020B0604020202020204" pitchFamily="34" charset="0"/>
                </a:rPr>
                <a:t>February</a:t>
              </a:r>
              <a:r>
                <a:rPr lang="de-DE" sz="1200" dirty="0">
                  <a:latin typeface="Arial" panose="020B0604020202020204" pitchFamily="34" charset="0"/>
                  <a:cs typeface="Arial" panose="020B0604020202020204" pitchFamily="34" charset="0"/>
                </a:rPr>
                <a:t> 2024</a:t>
              </a:r>
            </a:p>
            <a:p>
              <a:pPr marL="342900" indent="-342900" algn="just">
                <a:buAutoNum type="arabicPeriod"/>
              </a:pPr>
              <a:endParaRPr lang="de-DE" sz="1200" dirty="0">
                <a:latin typeface="Arial" panose="020B0604020202020204" pitchFamily="34" charset="0"/>
                <a:cs typeface="Arial" panose="020B0604020202020204" pitchFamily="34" charset="0"/>
              </a:endParaRPr>
            </a:p>
            <a:p>
              <a:pPr algn="just"/>
              <a:r>
                <a:rPr lang="de-DE" sz="1200" dirty="0">
                  <a:latin typeface="Arial" panose="020B0604020202020204" pitchFamily="34" charset="0"/>
                  <a:cs typeface="Arial" panose="020B0604020202020204" pitchFamily="34" charset="0"/>
                </a:rPr>
                <a:t>The ICC </a:t>
              </a:r>
              <a:r>
                <a:rPr lang="de-DE" sz="1200" dirty="0" err="1">
                  <a:latin typeface="Arial" panose="020B0604020202020204" pitchFamily="34" charset="0"/>
                  <a:cs typeface="Arial" panose="020B0604020202020204" pitchFamily="34" charset="0"/>
                </a:rPr>
                <a:t>has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jurisdiction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over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crimes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committed</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since</a:t>
              </a:r>
              <a:r>
                <a:rPr lang="de-DE" sz="1200" dirty="0">
                  <a:latin typeface="Arial" panose="020B0604020202020204" pitchFamily="34" charset="0"/>
                  <a:cs typeface="Arial" panose="020B0604020202020204" pitchFamily="34" charset="0"/>
                </a:rPr>
                <a:t> May 2021 </a:t>
              </a:r>
              <a:r>
                <a:rPr lang="de-DE" sz="1200" b="1" dirty="0">
                  <a:latin typeface="Arial" panose="020B0604020202020204" pitchFamily="34" charset="0"/>
                  <a:cs typeface="Arial" panose="020B0604020202020204" pitchFamily="34" charset="0"/>
                </a:rPr>
                <a:t>on </a:t>
              </a:r>
              <a:r>
                <a:rPr lang="de-DE" sz="1200" b="1" dirty="0" err="1">
                  <a:latin typeface="Arial" panose="020B0604020202020204" pitchFamily="34" charset="0"/>
                  <a:cs typeface="Arial" panose="020B0604020202020204" pitchFamily="34" charset="0"/>
                </a:rPr>
                <a:t>the</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territory</a:t>
              </a:r>
              <a:r>
                <a:rPr lang="de-DE" sz="1200" b="1"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Republic</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of</a:t>
              </a:r>
              <a:r>
                <a:rPr lang="de-DE" sz="1200" b="1" dirty="0">
                  <a:solidFill>
                    <a:srgbClr val="FF0000"/>
                  </a:solidFill>
                  <a:latin typeface="Arial" panose="020B0604020202020204" pitchFamily="34" charset="0"/>
                  <a:cs typeface="Arial" panose="020B0604020202020204" pitchFamily="34" charset="0"/>
                </a:rPr>
                <a:t> Armenia</a:t>
              </a:r>
            </a:p>
            <a:p>
              <a:pPr marL="342900" indent="-342900" algn="just">
                <a:buFontTx/>
                <a:buAutoNum type="arabicPeriod"/>
              </a:pPr>
              <a:endParaRPr lang="de-DE" sz="1200" b="1" dirty="0">
                <a:solidFill>
                  <a:schemeClr val="tx2"/>
                </a:solidFill>
                <a:latin typeface="Arial" panose="020B0604020202020204" pitchFamily="34" charset="0"/>
                <a:cs typeface="Arial" panose="020B0604020202020204" pitchFamily="34" charset="0"/>
              </a:endParaRPr>
            </a:p>
            <a:p>
              <a:pPr algn="just"/>
              <a:r>
                <a:rPr lang="de-DE" sz="1200" b="1" dirty="0">
                  <a:latin typeface="Arial" panose="020B0604020202020204" pitchFamily="34" charset="0"/>
                  <a:cs typeface="Arial" panose="020B0604020202020204" pitchFamily="34" charset="0"/>
                </a:rPr>
                <a:t>Territorial </a:t>
              </a:r>
              <a:r>
                <a:rPr lang="de-DE" sz="1200" b="1" dirty="0" err="1">
                  <a:latin typeface="Arial" panose="020B0604020202020204" pitchFamily="34" charset="0"/>
                  <a:cs typeface="Arial" panose="020B0604020202020204" pitchFamily="34" charset="0"/>
                </a:rPr>
                <a:t>scope</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of</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Nagorno</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Karabakh</a:t>
              </a:r>
              <a:r>
                <a:rPr lang="de-DE" sz="1200" b="1"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remains</a:t>
              </a:r>
              <a:r>
                <a:rPr lang="de-DE" sz="1200" dirty="0">
                  <a:latin typeface="Arial" panose="020B0604020202020204" pitchFamily="34" charset="0"/>
                  <a:cs typeface="Arial" panose="020B0604020202020204" pitchFamily="34" charset="0"/>
                </a:rPr>
                <a:t> outside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jurisdiction</a:t>
              </a:r>
              <a:endParaRPr lang="de-DE" sz="1200" dirty="0">
                <a:latin typeface="Arial" panose="020B0604020202020204" pitchFamily="34" charset="0"/>
                <a:cs typeface="Arial" panose="020B0604020202020204" pitchFamily="34" charset="0"/>
              </a:endParaRPr>
            </a:p>
          </p:txBody>
        </p:sp>
      </p:grpSp>
      <p:grpSp>
        <p:nvGrpSpPr>
          <p:cNvPr id="19" name="Gruppieren 18">
            <a:extLst>
              <a:ext uri="{FF2B5EF4-FFF2-40B4-BE49-F238E27FC236}">
                <a16:creationId xmlns:a16="http://schemas.microsoft.com/office/drawing/2014/main" id="{45EA33AB-585F-1FA5-9F95-E207B865E893}"/>
              </a:ext>
            </a:extLst>
          </p:cNvPr>
          <p:cNvGrpSpPr/>
          <p:nvPr/>
        </p:nvGrpSpPr>
        <p:grpSpPr>
          <a:xfrm>
            <a:off x="3966882" y="2407663"/>
            <a:ext cx="1210236" cy="346729"/>
            <a:chOff x="4752023" y="2083136"/>
            <a:chExt cx="1210236" cy="346729"/>
          </a:xfrm>
        </p:grpSpPr>
        <p:cxnSp>
          <p:nvCxnSpPr>
            <p:cNvPr id="7" name="Gerade Verbindung mit Pfeil 6">
              <a:extLst>
                <a:ext uri="{FF2B5EF4-FFF2-40B4-BE49-F238E27FC236}">
                  <a16:creationId xmlns:a16="http://schemas.microsoft.com/office/drawing/2014/main" id="{42EEDE3C-394C-139D-D5D3-ED6013F0B3A8}"/>
                </a:ext>
              </a:extLst>
            </p:cNvPr>
            <p:cNvCxnSpPr>
              <a:cxnSpLocks/>
            </p:cNvCxnSpPr>
            <p:nvPr/>
          </p:nvCxnSpPr>
          <p:spPr>
            <a:xfrm>
              <a:off x="4752023" y="2429865"/>
              <a:ext cx="1210235" cy="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2" name="Rechteck 11">
              <a:extLst>
                <a:ext uri="{FF2B5EF4-FFF2-40B4-BE49-F238E27FC236}">
                  <a16:creationId xmlns:a16="http://schemas.microsoft.com/office/drawing/2014/main" id="{A3CF9805-5DAA-592F-4E46-74937BF52B6C}"/>
                </a:ext>
              </a:extLst>
            </p:cNvPr>
            <p:cNvSpPr/>
            <p:nvPr/>
          </p:nvSpPr>
          <p:spPr>
            <a:xfrm>
              <a:off x="4752023" y="2083136"/>
              <a:ext cx="1210236" cy="276999"/>
            </a:xfrm>
            <a:prstGeom prst="rect">
              <a:avLst/>
            </a:prstGeom>
          </p:spPr>
          <p:txBody>
            <a:bodyPr wrap="square">
              <a:spAutoFit/>
            </a:bodyPr>
            <a:lstStyle/>
            <a:p>
              <a:pPr algn="just"/>
              <a:r>
                <a:rPr lang="en-US" sz="1200" b="1" dirty="0">
                  <a:latin typeface="Arial" panose="020B0604020202020204" pitchFamily="34" charset="0"/>
                  <a:cs typeface="Arial" panose="020B0604020202020204" pitchFamily="34" charset="0"/>
                </a:rPr>
                <a:t>This means</a:t>
              </a:r>
              <a:endParaRPr lang="de-DE" sz="1200" b="1" dirty="0">
                <a:latin typeface="Arial" panose="020B0604020202020204" pitchFamily="34" charset="0"/>
                <a:cs typeface="Arial" panose="020B0604020202020204" pitchFamily="34" charset="0"/>
              </a:endParaRPr>
            </a:p>
          </p:txBody>
        </p:sp>
      </p:grpSp>
      <p:grpSp>
        <p:nvGrpSpPr>
          <p:cNvPr id="15" name="Gruppieren 14">
            <a:extLst>
              <a:ext uri="{FF2B5EF4-FFF2-40B4-BE49-F238E27FC236}">
                <a16:creationId xmlns:a16="http://schemas.microsoft.com/office/drawing/2014/main" id="{58A9487D-6F10-2B5B-3D5D-C096EBC5868F}"/>
              </a:ext>
            </a:extLst>
          </p:cNvPr>
          <p:cNvGrpSpPr/>
          <p:nvPr/>
        </p:nvGrpSpPr>
        <p:grpSpPr>
          <a:xfrm>
            <a:off x="5537288" y="996679"/>
            <a:ext cx="3395874" cy="3515426"/>
            <a:chOff x="197301" y="1671637"/>
            <a:chExt cx="6091943" cy="1518140"/>
          </a:xfrm>
        </p:grpSpPr>
        <p:sp>
          <p:nvSpPr>
            <p:cNvPr id="16" name="Rechteck 15">
              <a:extLst>
                <a:ext uri="{FF2B5EF4-FFF2-40B4-BE49-F238E27FC236}">
                  <a16:creationId xmlns:a16="http://schemas.microsoft.com/office/drawing/2014/main" id="{8F6D32DE-BB84-5C18-EEB1-EEC21898C772}"/>
                </a:ext>
              </a:extLst>
            </p:cNvPr>
            <p:cNvSpPr/>
            <p:nvPr/>
          </p:nvSpPr>
          <p:spPr>
            <a:xfrm>
              <a:off x="197301" y="1671637"/>
              <a:ext cx="6091943" cy="151814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7" name="Rechteck 16">
              <a:extLst>
                <a:ext uri="{FF2B5EF4-FFF2-40B4-BE49-F238E27FC236}">
                  <a16:creationId xmlns:a16="http://schemas.microsoft.com/office/drawing/2014/main" id="{AED3B5E7-3CC6-81A7-F90D-741251B57BDD}"/>
                </a:ext>
              </a:extLst>
            </p:cNvPr>
            <p:cNvSpPr/>
            <p:nvPr/>
          </p:nvSpPr>
          <p:spPr>
            <a:xfrm>
              <a:off x="300080" y="1705035"/>
              <a:ext cx="5883636" cy="1408884"/>
            </a:xfrm>
            <a:prstGeom prst="rect">
              <a:avLst/>
            </a:prstGeom>
          </p:spPr>
          <p:txBody>
            <a:bodyPr wrap="square">
              <a:spAutoFit/>
            </a:bodyPr>
            <a:lstStyle/>
            <a:p>
              <a:pPr algn="ctr"/>
              <a:r>
                <a:rPr lang="de-DE" sz="1400" b="1" dirty="0">
                  <a:latin typeface="Arial" panose="020B0604020202020204" pitchFamily="34" charset="0"/>
                  <a:cs typeface="Arial" panose="020B0604020202020204" pitchFamily="34" charset="0"/>
                </a:rPr>
                <a:t>Crimes </a:t>
              </a:r>
              <a:r>
                <a:rPr lang="de-DE" sz="1400" b="1" dirty="0" err="1">
                  <a:latin typeface="Arial" panose="020B0604020202020204" pitchFamily="34" charset="0"/>
                  <a:cs typeface="Arial" panose="020B0604020202020204" pitchFamily="34" charset="0"/>
                </a:rPr>
                <a:t>within</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the</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jurisdiction</a:t>
              </a:r>
              <a:endParaRPr lang="de-DE" sz="1400" b="1" dirty="0">
                <a:latin typeface="Arial" panose="020B0604020202020204" pitchFamily="34" charset="0"/>
                <a:cs typeface="Arial" panose="020B0604020202020204" pitchFamily="34" charset="0"/>
              </a:endParaRPr>
            </a:p>
            <a:p>
              <a:pPr algn="just"/>
              <a:endParaRPr lang="de-DE" sz="1200" dirty="0">
                <a:latin typeface="Arial" panose="020B0604020202020204" pitchFamily="34" charset="0"/>
                <a:cs typeface="Arial" panose="020B0604020202020204" pitchFamily="34" charset="0"/>
              </a:endParaRPr>
            </a:p>
            <a:p>
              <a:pPr algn="just"/>
              <a:endParaRPr lang="de-DE" sz="1200" dirty="0">
                <a:latin typeface="Arial" panose="020B0604020202020204" pitchFamily="34" charset="0"/>
                <a:cs typeface="Arial" panose="020B0604020202020204" pitchFamily="34" charset="0"/>
              </a:endParaRPr>
            </a:p>
            <a:p>
              <a:pPr algn="just"/>
              <a:r>
                <a:rPr lang="de-DE" sz="1200" dirty="0">
                  <a:latin typeface="Arial" panose="020B0604020202020204" pitchFamily="34" charset="0"/>
                  <a:cs typeface="Arial" panose="020B0604020202020204" pitchFamily="34" charset="0"/>
                </a:rPr>
                <a:t>1. War </a:t>
              </a:r>
              <a:r>
                <a:rPr lang="de-DE" sz="1200" dirty="0" err="1">
                  <a:latin typeface="Arial" panose="020B0604020202020204" pitchFamily="34" charset="0"/>
                  <a:cs typeface="Arial" panose="020B0604020202020204" pitchFamily="34" charset="0"/>
                </a:rPr>
                <a:t>crimes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committed</a:t>
              </a:r>
              <a:r>
                <a:rPr lang="de-DE" sz="1200" dirty="0">
                  <a:latin typeface="Arial" panose="020B0604020202020204" pitchFamily="34" charset="0"/>
                  <a:cs typeface="Arial" panose="020B0604020202020204" pitchFamily="34" charset="0"/>
                </a:rPr>
                <a:t> on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territory</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Republic</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Armenia </a:t>
              </a:r>
              <a:r>
                <a:rPr lang="de-DE" sz="1200" dirty="0" err="1">
                  <a:latin typeface="Arial" panose="020B0604020202020204" pitchFamily="34" charset="0"/>
                  <a:cs typeface="Arial" panose="020B0604020202020204" pitchFamily="34" charset="0"/>
                </a:rPr>
                <a:t>since</a:t>
              </a:r>
              <a:r>
                <a:rPr lang="de-DE" sz="1200" dirty="0">
                  <a:latin typeface="Arial" panose="020B0604020202020204" pitchFamily="34" charset="0"/>
                  <a:cs typeface="Arial" panose="020B0604020202020204" pitchFamily="34" charset="0"/>
                </a:rPr>
                <a:t> 2021 </a:t>
              </a:r>
            </a:p>
            <a:p>
              <a:pPr algn="just"/>
              <a:endParaRPr lang="de-DE" sz="1200" dirty="0">
                <a:latin typeface="Arial" panose="020B0604020202020204" pitchFamily="34" charset="0"/>
                <a:cs typeface="Arial" panose="020B0604020202020204" pitchFamily="34" charset="0"/>
              </a:endParaRPr>
            </a:p>
            <a:p>
              <a:pPr algn="just"/>
              <a:r>
                <a:rPr lang="de-DE" sz="1200" b="1" dirty="0">
                  <a:latin typeface="Arial" panose="020B0604020202020204" pitchFamily="34" charset="0"/>
                  <a:cs typeface="Arial" panose="020B0604020202020204" pitchFamily="34" charset="0"/>
                </a:rPr>
                <a:t>2. Crimes </a:t>
              </a:r>
              <a:r>
                <a:rPr lang="de-DE" sz="1200" b="1" dirty="0" err="1">
                  <a:latin typeface="Arial" panose="020B0604020202020204" pitchFamily="34" charset="0"/>
                  <a:cs typeface="Arial" panose="020B0604020202020204" pitchFamily="34" charset="0"/>
                </a:rPr>
                <a:t>against</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Humanity</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committed</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against</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Armenians</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since</a:t>
              </a:r>
              <a:r>
                <a:rPr lang="de-DE" sz="1200" b="1" dirty="0">
                  <a:latin typeface="Arial" panose="020B0604020202020204" pitchFamily="34" charset="0"/>
                  <a:cs typeface="Arial" panose="020B0604020202020204" pitchFamily="34" charset="0"/>
                </a:rPr>
                <a:t> 2021</a:t>
              </a:r>
            </a:p>
            <a:p>
              <a:pPr algn="just"/>
              <a:endParaRPr lang="de-DE" sz="1200" dirty="0">
                <a:latin typeface="Arial" panose="020B0604020202020204" pitchFamily="34" charset="0"/>
                <a:cs typeface="Arial" panose="020B0604020202020204" pitchFamily="34" charset="0"/>
              </a:endParaRPr>
            </a:p>
            <a:p>
              <a:pPr algn="just"/>
              <a:r>
                <a:rPr lang="de-DE" sz="1200" dirty="0" err="1">
                  <a:latin typeface="Arial" panose="020B0604020202020204" pitchFamily="34" charset="0"/>
                  <a:cs typeface="Arial" panose="020B0604020202020204" pitchFamily="34" charset="0"/>
                </a:rPr>
                <a:t>Namely</a:t>
              </a:r>
              <a:r>
                <a:rPr lang="de-DE" sz="1200" dirty="0">
                  <a:latin typeface="Arial" panose="020B0604020202020204" pitchFamily="34" charset="0"/>
                  <a:cs typeface="Arial" panose="020B0604020202020204" pitchFamily="34" charset="0"/>
                </a:rPr>
                <a:t>: </a:t>
              </a:r>
            </a:p>
            <a:p>
              <a:pPr algn="just"/>
              <a:endParaRPr lang="de-DE" sz="1200" dirty="0">
                <a:latin typeface="Arial" panose="020B0604020202020204" pitchFamily="34" charset="0"/>
                <a:cs typeface="Arial" panose="020B0604020202020204" pitchFamily="34" charset="0"/>
              </a:endParaRPr>
            </a:p>
            <a:p>
              <a:pPr algn="just"/>
              <a:r>
                <a:rPr lang="de-DE" sz="1200" b="1" dirty="0">
                  <a:latin typeface="Arial" panose="020B0604020202020204" pitchFamily="34" charset="0"/>
                  <a:cs typeface="Arial" panose="020B0604020202020204" pitchFamily="34" charset="0"/>
                </a:rPr>
                <a:t>1. Deportation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Armenians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from</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Nagorno</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Karabakh</a:t>
              </a:r>
              <a:r>
                <a:rPr lang="de-DE" sz="1200" dirty="0">
                  <a:latin typeface="Arial" panose="020B0604020202020204" pitchFamily="34" charset="0"/>
                  <a:cs typeface="Arial" panose="020B0604020202020204" pitchFamily="34" charset="0"/>
                </a:rPr>
                <a:t>, </a:t>
              </a:r>
            </a:p>
            <a:p>
              <a:pPr algn="just"/>
              <a:r>
                <a:rPr lang="de-DE" sz="1200" b="1" dirty="0">
                  <a:solidFill>
                    <a:srgbClr val="FF0000"/>
                  </a:solidFill>
                  <a:latin typeface="Arial" panose="020B0604020202020204" pitchFamily="34" charset="0"/>
                  <a:cs typeface="Arial" panose="020B0604020202020204" pitchFamily="34" charset="0"/>
                </a:rPr>
                <a:t>2. </a:t>
              </a:r>
              <a:r>
                <a:rPr lang="de-DE" sz="1200" b="1" dirty="0" err="1">
                  <a:solidFill>
                    <a:srgbClr val="FF0000"/>
                  </a:solidFill>
                  <a:latin typeface="Arial" panose="020B0604020202020204" pitchFamily="34" charset="0"/>
                  <a:cs typeface="Arial" panose="020B0604020202020204" pitchFamily="34" charset="0"/>
                </a:rPr>
                <a:t>Persecution</a:t>
              </a:r>
              <a:r>
                <a:rPr lang="de-DE" sz="1200" b="1"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against</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Armenians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by</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means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Deportation </a:t>
              </a:r>
            </a:p>
            <a:p>
              <a:pPr algn="just"/>
              <a:r>
                <a:rPr lang="de-DE" sz="1200" b="1" dirty="0">
                  <a:latin typeface="Arial" panose="020B0604020202020204" pitchFamily="34" charset="0"/>
                  <a:cs typeface="Arial" panose="020B0604020202020204" pitchFamily="34" charset="0"/>
                </a:rPr>
                <a:t>3. Other Inhumane Acts </a:t>
              </a:r>
              <a:r>
                <a:rPr lang="de-DE" sz="1200" dirty="0" err="1">
                  <a:latin typeface="Arial" panose="020B0604020202020204" pitchFamily="34" charset="0"/>
                  <a:cs typeface="Arial" panose="020B0604020202020204" pitchFamily="34" charset="0"/>
                </a:rPr>
                <a:t>against</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Armenians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namely</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preventing</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Armenians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to</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return</a:t>
              </a:r>
              <a:r>
                <a:rPr lang="de-DE" sz="1200" dirty="0">
                  <a:latin typeface="Arial" panose="020B0604020202020204" pitchFamily="34" charset="0"/>
                  <a:cs typeface="Arial" panose="020B0604020202020204" pitchFamily="34" charset="0"/>
                </a:rPr>
                <a:t> </a:t>
              </a:r>
            </a:p>
          </p:txBody>
        </p:sp>
      </p:grpSp>
      <p:sp>
        <p:nvSpPr>
          <p:cNvPr id="2" name="Geschweifte Klammer links 1">
            <a:extLst>
              <a:ext uri="{FF2B5EF4-FFF2-40B4-BE49-F238E27FC236}">
                <a16:creationId xmlns:a16="http://schemas.microsoft.com/office/drawing/2014/main" id="{F1ABC372-B411-2C91-C334-597A676E5C3A}"/>
              </a:ext>
            </a:extLst>
          </p:cNvPr>
          <p:cNvSpPr/>
          <p:nvPr/>
        </p:nvSpPr>
        <p:spPr>
          <a:xfrm>
            <a:off x="5270112" y="3111819"/>
            <a:ext cx="302489" cy="720092"/>
          </a:xfrm>
          <a:prstGeom prst="leftBrace">
            <a:avLst>
              <a:gd name="adj1" fmla="val 8333"/>
              <a:gd name="adj2" fmla="val 46113"/>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122609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3CA715E-B5AD-DF34-2C18-30BB90FFEDAF}"/>
              </a:ext>
            </a:extLst>
          </p:cNvPr>
          <p:cNvSpPr txBox="1"/>
          <p:nvPr/>
        </p:nvSpPr>
        <p:spPr>
          <a:xfrm>
            <a:off x="1871655" y="231451"/>
            <a:ext cx="6480828" cy="400110"/>
          </a:xfrm>
          <a:prstGeom prst="rect">
            <a:avLst/>
          </a:prstGeom>
          <a:noFill/>
        </p:spPr>
        <p:txBody>
          <a:bodyPr wrap="square">
            <a:spAutoFit/>
          </a:bodyPr>
          <a:lstStyle/>
          <a:p>
            <a:r>
              <a:rPr lang="de-DE" sz="2000" dirty="0"/>
              <a:t>I. </a:t>
            </a:r>
            <a:r>
              <a:rPr lang="de-DE" sz="2000" dirty="0" err="1"/>
              <a:t>Historicial</a:t>
            </a:r>
            <a:r>
              <a:rPr lang="de-DE" sz="2000" dirty="0"/>
              <a:t> </a:t>
            </a:r>
            <a:r>
              <a:rPr lang="de-DE" sz="2000" dirty="0" err="1"/>
              <a:t>Overview</a:t>
            </a:r>
            <a:r>
              <a:rPr lang="de-DE" sz="2000" dirty="0"/>
              <a:t> (1/3)</a:t>
            </a:r>
          </a:p>
        </p:txBody>
      </p:sp>
      <p:grpSp>
        <p:nvGrpSpPr>
          <p:cNvPr id="13" name="Gruppieren 12">
            <a:extLst>
              <a:ext uri="{FF2B5EF4-FFF2-40B4-BE49-F238E27FC236}">
                <a16:creationId xmlns:a16="http://schemas.microsoft.com/office/drawing/2014/main" id="{0A4518DC-771D-CBDC-3522-229387A7594E}"/>
              </a:ext>
            </a:extLst>
          </p:cNvPr>
          <p:cNvGrpSpPr/>
          <p:nvPr/>
        </p:nvGrpSpPr>
        <p:grpSpPr>
          <a:xfrm>
            <a:off x="7349990" y="0"/>
            <a:ext cx="2004986" cy="2709007"/>
            <a:chOff x="6906096" y="1044937"/>
            <a:chExt cx="2334108" cy="3308946"/>
          </a:xfrm>
        </p:grpSpPr>
        <p:pic>
          <p:nvPicPr>
            <p:cNvPr id="2" name="Picture 2" descr="Kain und Abel - Die-Bibel.de">
              <a:extLst>
                <a:ext uri="{FF2B5EF4-FFF2-40B4-BE49-F238E27FC236}">
                  <a16:creationId xmlns:a16="http://schemas.microsoft.com/office/drawing/2014/main" id="{F9CAA92B-8AF2-C6C0-338C-7CD5AC9F8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6096" y="1044937"/>
              <a:ext cx="2121516" cy="3053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20">
              <a:extLst>
                <a:ext uri="{FF2B5EF4-FFF2-40B4-BE49-F238E27FC236}">
                  <a16:creationId xmlns:a16="http://schemas.microsoft.com/office/drawing/2014/main" id="{EA24D6F4-6D20-166C-9DD1-4ECB7B33A76C}"/>
                </a:ext>
              </a:extLst>
            </p:cNvPr>
            <p:cNvSpPr txBox="1"/>
            <p:nvPr/>
          </p:nvSpPr>
          <p:spPr>
            <a:xfrm>
              <a:off x="6966884" y="4090727"/>
              <a:ext cx="2273320" cy="263156"/>
            </a:xfrm>
            <a:prstGeom prst="rect">
              <a:avLst/>
            </a:prstGeom>
            <a:noFill/>
          </p:spPr>
          <p:txBody>
            <a:bodyPr wrap="square">
              <a:spAutoFit/>
            </a:bodyPr>
            <a:lstStyle/>
            <a:p>
              <a:r>
                <a:rPr lang="de-DE" sz="800" b="1" dirty="0" err="1"/>
                <a:t>Kain</a:t>
              </a:r>
              <a:r>
                <a:rPr lang="de-DE" sz="800" b="1" dirty="0"/>
                <a:t> and Abel: Genesis 4:8 (NIV)</a:t>
              </a:r>
            </a:p>
          </p:txBody>
        </p:sp>
      </p:grpSp>
      <p:grpSp>
        <p:nvGrpSpPr>
          <p:cNvPr id="11" name="Gruppieren 10">
            <a:extLst>
              <a:ext uri="{FF2B5EF4-FFF2-40B4-BE49-F238E27FC236}">
                <a16:creationId xmlns:a16="http://schemas.microsoft.com/office/drawing/2014/main" id="{BF091EFD-2714-C57F-43D6-53F64BAED970}"/>
              </a:ext>
            </a:extLst>
          </p:cNvPr>
          <p:cNvGrpSpPr/>
          <p:nvPr/>
        </p:nvGrpSpPr>
        <p:grpSpPr>
          <a:xfrm>
            <a:off x="251448" y="957287"/>
            <a:ext cx="6480828" cy="1503841"/>
            <a:chOff x="252366" y="1048644"/>
            <a:chExt cx="6300805" cy="1503841"/>
          </a:xfrm>
        </p:grpSpPr>
        <p:sp>
          <p:nvSpPr>
            <p:cNvPr id="9" name="Rechteck 8">
              <a:extLst>
                <a:ext uri="{FF2B5EF4-FFF2-40B4-BE49-F238E27FC236}">
                  <a16:creationId xmlns:a16="http://schemas.microsoft.com/office/drawing/2014/main" id="{5A625398-B587-6AC3-B0E4-2A2BF79A66ED}"/>
                </a:ext>
              </a:extLst>
            </p:cNvPr>
            <p:cNvSpPr/>
            <p:nvPr/>
          </p:nvSpPr>
          <p:spPr>
            <a:xfrm>
              <a:off x="252366" y="1060728"/>
              <a:ext cx="6300805" cy="149175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8" name="Textfeld 7">
              <a:extLst>
                <a:ext uri="{FF2B5EF4-FFF2-40B4-BE49-F238E27FC236}">
                  <a16:creationId xmlns:a16="http://schemas.microsoft.com/office/drawing/2014/main" id="{F1FC31E8-1D02-4D5F-03C9-C38E013FE5F1}"/>
                </a:ext>
              </a:extLst>
            </p:cNvPr>
            <p:cNvSpPr txBox="1"/>
            <p:nvPr/>
          </p:nvSpPr>
          <p:spPr>
            <a:xfrm>
              <a:off x="315662" y="1048644"/>
              <a:ext cx="4680523" cy="1446550"/>
            </a:xfrm>
            <a:prstGeom prst="rect">
              <a:avLst/>
            </a:prstGeom>
            <a:noFill/>
          </p:spPr>
          <p:txBody>
            <a:bodyPr wrap="square">
              <a:spAutoFit/>
            </a:bodyPr>
            <a:lstStyle/>
            <a:p>
              <a:r>
                <a:rPr lang="en-US" sz="1100" b="1" dirty="0">
                  <a:effectLst/>
                  <a:latin typeface="Arial" panose="020B0604020202020204" pitchFamily="34" charset="0"/>
                  <a:ea typeface="Calibri" panose="020F0502020204030204" pitchFamily="34" charset="0"/>
                  <a:cs typeface="Arial" panose="020B0604020202020204" pitchFamily="34" charset="0"/>
                </a:rPr>
                <a:t>Persecution of</a:t>
              </a:r>
            </a:p>
            <a:p>
              <a:endParaRPr lang="en-US" sz="1100" dirty="0">
                <a:latin typeface="Arial" panose="020B0604020202020204" pitchFamily="34" charset="0"/>
                <a:ea typeface="Calibri" panose="020F0502020204030204" pitchFamily="34" charset="0"/>
                <a:cs typeface="Arial" panose="020B0604020202020204" pitchFamily="34" charset="0"/>
              </a:endParaRPr>
            </a:p>
            <a:p>
              <a:r>
                <a:rPr lang="en-US" sz="1100" dirty="0">
                  <a:effectLst/>
                  <a:latin typeface="Arial" panose="020B0604020202020204" pitchFamily="34" charset="0"/>
                  <a:ea typeface="Calibri" panose="020F0502020204030204" pitchFamily="34" charset="0"/>
                  <a:cs typeface="Arial" panose="020B0604020202020204" pitchFamily="34" charset="0"/>
                </a:rPr>
                <a:t>Polytheistic priests in Egypt; </a:t>
              </a:r>
            </a:p>
            <a:p>
              <a:r>
                <a:rPr lang="en-US" sz="1100" dirty="0">
                  <a:effectLst/>
                  <a:latin typeface="Arial" panose="020B0604020202020204" pitchFamily="34" charset="0"/>
                  <a:ea typeface="Calibri" panose="020F0502020204030204" pitchFamily="34" charset="0"/>
                  <a:cs typeface="Arial" panose="020B0604020202020204" pitchFamily="34" charset="0"/>
                </a:rPr>
                <a:t>Jews in the Seleucid and Roman Empires as well as during the Middle Ages; </a:t>
              </a:r>
            </a:p>
            <a:p>
              <a:r>
                <a:rPr lang="en-US" sz="1100" dirty="0">
                  <a:effectLst/>
                  <a:latin typeface="Arial" panose="020B0604020202020204" pitchFamily="34" charset="0"/>
                  <a:ea typeface="Calibri" panose="020F0502020204030204" pitchFamily="34" charset="0"/>
                  <a:cs typeface="Arial" panose="020B0604020202020204" pitchFamily="34" charset="0"/>
                </a:rPr>
                <a:t>Christians in both the Roman and Persian Empires; </a:t>
              </a:r>
            </a:p>
            <a:p>
              <a:r>
                <a:rPr lang="en-US" sz="1100" dirty="0">
                  <a:effectLst/>
                  <a:latin typeface="Arial" panose="020B0604020202020204" pitchFamily="34" charset="0"/>
                  <a:ea typeface="Calibri" panose="020F0502020204030204" pitchFamily="34" charset="0"/>
                  <a:cs typeface="Arial" panose="020B0604020202020204" pitchFamily="34" charset="0"/>
                </a:rPr>
                <a:t>Pagans in Europe; </a:t>
              </a:r>
            </a:p>
            <a:p>
              <a:r>
                <a:rPr lang="en-US" sz="1100" dirty="0">
                  <a:effectLst/>
                  <a:latin typeface="Arial" panose="020B0604020202020204" pitchFamily="34" charset="0"/>
                  <a:ea typeface="Calibri" panose="020F0502020204030204" pitchFamily="34" charset="0"/>
                  <a:cs typeface="Arial" panose="020B0604020202020204" pitchFamily="34" charset="0"/>
                </a:rPr>
                <a:t>Muslims and Jews during the Crusades and Inquisitions. </a:t>
              </a:r>
            </a:p>
          </p:txBody>
        </p:sp>
        <p:grpSp>
          <p:nvGrpSpPr>
            <p:cNvPr id="10" name="Gruppieren 9">
              <a:extLst>
                <a:ext uri="{FF2B5EF4-FFF2-40B4-BE49-F238E27FC236}">
                  <a16:creationId xmlns:a16="http://schemas.microsoft.com/office/drawing/2014/main" id="{08E910A9-EB11-6BED-42A1-2F816935E406}"/>
                </a:ext>
              </a:extLst>
            </p:cNvPr>
            <p:cNvGrpSpPr/>
            <p:nvPr/>
          </p:nvGrpSpPr>
          <p:grpSpPr>
            <a:xfrm>
              <a:off x="5591374" y="1175354"/>
              <a:ext cx="715607" cy="872364"/>
              <a:chOff x="5304328" y="1311589"/>
              <a:chExt cx="715607" cy="872364"/>
            </a:xfrm>
          </p:grpSpPr>
          <p:pic>
            <p:nvPicPr>
              <p:cNvPr id="1028" name="Picture 4">
                <a:extLst>
                  <a:ext uri="{FF2B5EF4-FFF2-40B4-BE49-F238E27FC236}">
                    <a16:creationId xmlns:a16="http://schemas.microsoft.com/office/drawing/2014/main" id="{F681E700-5735-7519-DD12-DEE9608A5A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6119" y="1311589"/>
                <a:ext cx="326909" cy="3775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B9E52D3-C147-ACB5-EFD2-E64DC781AC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3025" y="1500379"/>
                <a:ext cx="326910" cy="4557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10229A2-DDFA-E9D0-36EC-EC68F3EA61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4328" y="1806373"/>
                <a:ext cx="349495" cy="37758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Textfeld 13">
            <a:extLst>
              <a:ext uri="{FF2B5EF4-FFF2-40B4-BE49-F238E27FC236}">
                <a16:creationId xmlns:a16="http://schemas.microsoft.com/office/drawing/2014/main" id="{F4BDB9F6-8CD0-536E-5DEB-DD3399052A9E}"/>
              </a:ext>
            </a:extLst>
          </p:cNvPr>
          <p:cNvSpPr txBox="1"/>
          <p:nvPr/>
        </p:nvSpPr>
        <p:spPr>
          <a:xfrm>
            <a:off x="2128297" y="557177"/>
            <a:ext cx="2623725" cy="307777"/>
          </a:xfrm>
          <a:prstGeom prst="rect">
            <a:avLst/>
          </a:prstGeom>
          <a:noFill/>
        </p:spPr>
        <p:txBody>
          <a:bodyPr wrap="square">
            <a:spAutoFit/>
          </a:bodyPr>
          <a:lstStyle/>
          <a:p>
            <a:pPr algn="just"/>
            <a:r>
              <a:rPr lang="de-DE" sz="1400" b="1" kern="100" dirty="0" err="1">
                <a:latin typeface="Arial" panose="020B0604020202020204" pitchFamily="34" charset="0"/>
                <a:ea typeface="Calibri" panose="020F0502020204030204" pitchFamily="34" charset="0"/>
                <a:cs typeface="Arial" panose="020B0604020202020204" pitchFamily="34" charset="0"/>
              </a:rPr>
              <a:t>Persecution</a:t>
            </a:r>
            <a:r>
              <a:rPr lang="de-DE" sz="1400" kern="100" dirty="0">
                <a:latin typeface="Arial" panose="020B0604020202020204" pitchFamily="34" charset="0"/>
                <a:ea typeface="Calibri" panose="020F0502020204030204" pitchFamily="34" charset="0"/>
                <a:cs typeface="Arial" panose="020B0604020202020204" pitchFamily="34" charset="0"/>
              </a:rPr>
              <a:t> in </a:t>
            </a:r>
            <a:r>
              <a:rPr lang="de-DE" sz="1400" kern="100" dirty="0" err="1">
                <a:latin typeface="Arial" panose="020B0604020202020204" pitchFamily="34" charset="0"/>
                <a:ea typeface="Calibri" panose="020F0502020204030204" pitchFamily="34" charset="0"/>
                <a:cs typeface="Arial" panose="020B0604020202020204" pitchFamily="34" charset="0"/>
              </a:rPr>
              <a:t>the</a:t>
            </a:r>
            <a:r>
              <a:rPr lang="de-DE" sz="1400" kern="100" dirty="0">
                <a:latin typeface="Arial" panose="020B0604020202020204" pitchFamily="34" charset="0"/>
                <a:ea typeface="Calibri" panose="020F0502020204030204" pitchFamily="34" charset="0"/>
                <a:cs typeface="Arial" panose="020B0604020202020204" pitchFamily="34" charset="0"/>
              </a:rPr>
              <a:t> </a:t>
            </a:r>
            <a:r>
              <a:rPr lang="de-DE" sz="1400" kern="100" dirty="0" err="1">
                <a:latin typeface="Arial" panose="020B0604020202020204" pitchFamily="34" charset="0"/>
                <a:ea typeface="Calibri" panose="020F0502020204030204" pitchFamily="34" charset="0"/>
                <a:cs typeface="Arial" panose="020B0604020202020204" pitchFamily="34" charset="0"/>
              </a:rPr>
              <a:t>history</a:t>
            </a:r>
            <a:r>
              <a:rPr lang="de-DE" sz="1400" kern="100" dirty="0">
                <a:latin typeface="Arial" panose="020B0604020202020204" pitchFamily="34" charset="0"/>
                <a:ea typeface="Calibri" panose="020F0502020204030204" pitchFamily="34" charset="0"/>
                <a:cs typeface="Arial" panose="020B0604020202020204" pitchFamily="34" charset="0"/>
              </a:rPr>
              <a:t> </a:t>
            </a:r>
            <a:endParaRPr lang="de-DE" sz="1400" kern="1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26" name="Gruppieren 25">
            <a:extLst>
              <a:ext uri="{FF2B5EF4-FFF2-40B4-BE49-F238E27FC236}">
                <a16:creationId xmlns:a16="http://schemas.microsoft.com/office/drawing/2014/main" id="{C07FCF25-FC3D-653E-3E9C-1B48E58CEF59}"/>
              </a:ext>
            </a:extLst>
          </p:cNvPr>
          <p:cNvGrpSpPr/>
          <p:nvPr/>
        </p:nvGrpSpPr>
        <p:grpSpPr>
          <a:xfrm>
            <a:off x="259251" y="3067198"/>
            <a:ext cx="6480828" cy="2158518"/>
            <a:chOff x="251448" y="1139616"/>
            <a:chExt cx="6840873" cy="2729525"/>
          </a:xfrm>
        </p:grpSpPr>
        <p:grpSp>
          <p:nvGrpSpPr>
            <p:cNvPr id="27" name="Gruppieren 26">
              <a:extLst>
                <a:ext uri="{FF2B5EF4-FFF2-40B4-BE49-F238E27FC236}">
                  <a16:creationId xmlns:a16="http://schemas.microsoft.com/office/drawing/2014/main" id="{517FC61C-DEF9-CDD2-2380-2F416FFFF058}"/>
                </a:ext>
              </a:extLst>
            </p:cNvPr>
            <p:cNvGrpSpPr/>
            <p:nvPr/>
          </p:nvGrpSpPr>
          <p:grpSpPr>
            <a:xfrm>
              <a:off x="251448" y="1139616"/>
              <a:ext cx="6840873" cy="2512272"/>
              <a:chOff x="252366" y="1179975"/>
              <a:chExt cx="6300805" cy="1771318"/>
            </a:xfrm>
          </p:grpSpPr>
          <p:sp>
            <p:nvSpPr>
              <p:cNvPr id="29" name="Rechteck 28">
                <a:extLst>
                  <a:ext uri="{FF2B5EF4-FFF2-40B4-BE49-F238E27FC236}">
                    <a16:creationId xmlns:a16="http://schemas.microsoft.com/office/drawing/2014/main" id="{5100529A-2D77-6DE0-8A8A-946F959C0986}"/>
                  </a:ext>
                </a:extLst>
              </p:cNvPr>
              <p:cNvSpPr/>
              <p:nvPr/>
            </p:nvSpPr>
            <p:spPr>
              <a:xfrm>
                <a:off x="252366" y="1257178"/>
                <a:ext cx="6300805" cy="169411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30" name="Textfeld 29">
                <a:extLst>
                  <a:ext uri="{FF2B5EF4-FFF2-40B4-BE49-F238E27FC236}">
                    <a16:creationId xmlns:a16="http://schemas.microsoft.com/office/drawing/2014/main" id="{2E4FEB26-9E12-BD45-F2BF-95541C9228B8}"/>
                  </a:ext>
                </a:extLst>
              </p:cNvPr>
              <p:cNvSpPr txBox="1"/>
              <p:nvPr/>
            </p:nvSpPr>
            <p:spPr>
              <a:xfrm>
                <a:off x="281822" y="1179975"/>
                <a:ext cx="4680523" cy="196324"/>
              </a:xfrm>
              <a:prstGeom prst="rect">
                <a:avLst/>
              </a:prstGeom>
              <a:noFill/>
            </p:spPr>
            <p:txBody>
              <a:bodyPr wrap="square">
                <a:spAutoFit/>
              </a:bodyPr>
              <a:lstStyle/>
              <a:p>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grpSp>
        <p:sp>
          <p:nvSpPr>
            <p:cNvPr id="28" name="Textfeld 27">
              <a:extLst>
                <a:ext uri="{FF2B5EF4-FFF2-40B4-BE49-F238E27FC236}">
                  <a16:creationId xmlns:a16="http://schemas.microsoft.com/office/drawing/2014/main" id="{AAA8202E-BEB0-1F23-3CB4-FDF1E38DC6FB}"/>
                </a:ext>
              </a:extLst>
            </p:cNvPr>
            <p:cNvSpPr txBox="1"/>
            <p:nvPr/>
          </p:nvSpPr>
          <p:spPr>
            <a:xfrm>
              <a:off x="297786" y="1319917"/>
              <a:ext cx="6635602" cy="2549224"/>
            </a:xfrm>
            <a:prstGeom prst="rect">
              <a:avLst/>
            </a:prstGeom>
            <a:noFill/>
          </p:spPr>
          <p:txBody>
            <a:bodyPr wrap="square">
              <a:spAutoFit/>
            </a:bodyPr>
            <a:lstStyle/>
            <a:p>
              <a:pPr algn="just"/>
              <a:r>
                <a:rPr lang="en-US" sz="1000" kern="100" dirty="0">
                  <a:effectLst/>
                  <a:latin typeface="Arial" panose="020B0604020202020204" pitchFamily="34" charset="0"/>
                  <a:ea typeface="Calibri" panose="020F0502020204030204" pitchFamily="34" charset="0"/>
                  <a:cs typeface="Arial" panose="020B0604020202020204" pitchFamily="34" charset="0"/>
                </a:rPr>
                <a:t>Laws 209 and 210 of the </a:t>
              </a:r>
              <a:r>
                <a:rPr lang="en-US" sz="1000" b="1" kern="100" dirty="0">
                  <a:effectLst/>
                  <a:latin typeface="Arial" panose="020B0604020202020204" pitchFamily="34" charset="0"/>
                  <a:ea typeface="Calibri" panose="020F0502020204030204" pitchFamily="34" charset="0"/>
                  <a:cs typeface="Arial" panose="020B0604020202020204" pitchFamily="34" charset="0"/>
                </a:rPr>
                <a:t>Code of Hammurabi</a:t>
              </a:r>
              <a:r>
                <a:rPr lang="en-US" sz="1000" kern="100" dirty="0">
                  <a:effectLst/>
                  <a:latin typeface="Arial" panose="020B0604020202020204" pitchFamily="34" charset="0"/>
                  <a:ea typeface="Calibri" panose="020F0502020204030204" pitchFamily="34" charset="0"/>
                  <a:cs typeface="Arial" panose="020B0604020202020204" pitchFamily="34" charset="0"/>
                </a:rPr>
                <a:t>: </a:t>
              </a:r>
              <a:endParaRPr lang="de-DE" sz="1000" kern="100" dirty="0">
                <a:latin typeface="Arial" panose="020B0604020202020204" pitchFamily="34" charset="0"/>
                <a:ea typeface="Calibri" panose="020F0502020204030204" pitchFamily="34" charset="0"/>
                <a:cs typeface="Arial" panose="020B0604020202020204" pitchFamily="34" charset="0"/>
              </a:endParaRPr>
            </a:p>
            <a:p>
              <a:pPr algn="just"/>
              <a:endParaRPr lang="de-DE" sz="1000" i="1" kern="1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000" i="1" kern="100" dirty="0">
                  <a:effectLst/>
                  <a:latin typeface="Arial" panose="020B0604020202020204" pitchFamily="34" charset="0"/>
                  <a:ea typeface="Calibri" panose="020F0502020204030204" pitchFamily="34" charset="0"/>
                  <a:cs typeface="Arial" panose="020B0604020202020204" pitchFamily="34" charset="0"/>
                </a:rPr>
                <a:t>“If a man strike a free-born woman so that she lose her unborn child, he shall pay ten shekels for her loss”. </a:t>
              </a:r>
            </a:p>
            <a:p>
              <a:pPr algn="just"/>
              <a:r>
                <a:rPr lang="en-US" sz="1000" i="1" kern="100" dirty="0">
                  <a:effectLst/>
                  <a:latin typeface="Arial" panose="020B0604020202020204" pitchFamily="34" charset="0"/>
                  <a:ea typeface="Calibri" panose="020F0502020204030204" pitchFamily="34" charset="0"/>
                  <a:cs typeface="Arial" panose="020B0604020202020204" pitchFamily="34" charset="0"/>
                </a:rPr>
                <a:t>“If the woman die, his daughter shall be put to death”.</a:t>
              </a:r>
            </a:p>
            <a:p>
              <a:pPr algn="just"/>
              <a:endParaRPr lang="en-US" sz="1000" i="1" kern="100" dirty="0">
                <a:latin typeface="Arial" panose="020B0604020202020204" pitchFamily="34" charset="0"/>
                <a:ea typeface="Calibri" panose="020F0502020204030204" pitchFamily="34" charset="0"/>
                <a:cs typeface="Arial" panose="020B0604020202020204" pitchFamily="34" charset="0"/>
              </a:endParaRPr>
            </a:p>
            <a:p>
              <a:pPr algn="just"/>
              <a:r>
                <a:rPr lang="de-DE" sz="1000" b="1" kern="100" dirty="0">
                  <a:latin typeface="Arial" panose="020B0604020202020204" pitchFamily="34" charset="0"/>
                  <a:ea typeface="Calibri" panose="020F0502020204030204" pitchFamily="34" charset="0"/>
                  <a:cs typeface="Arial" panose="020B0604020202020204" pitchFamily="34" charset="0"/>
                </a:rPr>
                <a:t>7th </a:t>
              </a:r>
              <a:r>
                <a:rPr lang="de-DE" sz="1000" b="1" kern="100" dirty="0" err="1">
                  <a:latin typeface="Arial" panose="020B0604020202020204" pitchFamily="34" charset="0"/>
                  <a:ea typeface="Calibri" panose="020F0502020204030204" pitchFamily="34" charset="0"/>
                  <a:cs typeface="Arial" panose="020B0604020202020204" pitchFamily="34" charset="0"/>
                </a:rPr>
                <a:t>Edict</a:t>
              </a:r>
              <a:r>
                <a:rPr lang="de-DE" sz="1000" b="1" kern="100" dirty="0">
                  <a:latin typeface="Arial" panose="020B0604020202020204" pitchFamily="34" charset="0"/>
                  <a:ea typeface="Calibri" panose="020F0502020204030204" pitchFamily="34" charset="0"/>
                  <a:cs typeface="Arial" panose="020B0604020202020204" pitchFamily="34" charset="0"/>
                </a:rPr>
                <a:t> </a:t>
              </a:r>
              <a:r>
                <a:rPr lang="de-DE" sz="1000" b="1" kern="100" dirty="0" err="1">
                  <a:latin typeface="Arial" panose="020B0604020202020204" pitchFamily="34" charset="0"/>
                  <a:ea typeface="Calibri" panose="020F0502020204030204" pitchFamily="34" charset="0"/>
                  <a:cs typeface="Arial" panose="020B0604020202020204" pitchFamily="34" charset="0"/>
                </a:rPr>
                <a:t>of</a:t>
              </a:r>
              <a:r>
                <a:rPr lang="de-DE" sz="1000" b="1" kern="100" dirty="0">
                  <a:latin typeface="Arial" panose="020B0604020202020204" pitchFamily="34" charset="0"/>
                  <a:ea typeface="Calibri" panose="020F0502020204030204" pitchFamily="34" charset="0"/>
                  <a:cs typeface="Arial" panose="020B0604020202020204" pitchFamily="34" charset="0"/>
                </a:rPr>
                <a:t> Ashoka </a:t>
              </a:r>
              <a:endParaRPr lang="de-DE" sz="1000" b="1" kern="100" dirty="0">
                <a:effectLst/>
                <a:latin typeface="Arial" panose="020B0604020202020204" pitchFamily="34" charset="0"/>
                <a:ea typeface="Calibri" panose="020F0502020204030204" pitchFamily="34" charset="0"/>
                <a:cs typeface="Arial" panose="020B0604020202020204" pitchFamily="34" charset="0"/>
              </a:endParaRPr>
            </a:p>
            <a:p>
              <a:pPr algn="just"/>
              <a:endParaRPr lang="de-DE" sz="1000" kern="100" dirty="0">
                <a:latin typeface="Arial" panose="020B0604020202020204" pitchFamily="34" charset="0"/>
                <a:ea typeface="Calibri" panose="020F0502020204030204" pitchFamily="34" charset="0"/>
                <a:cs typeface="Arial" panose="020B0604020202020204" pitchFamily="34" charset="0"/>
              </a:endParaRPr>
            </a:p>
            <a:p>
              <a:pPr algn="just"/>
              <a:r>
                <a:rPr lang="en-US" sz="900" i="1" dirty="0">
                  <a:effectLst/>
                  <a:latin typeface="Arial" panose="020B0604020202020204" pitchFamily="34" charset="0"/>
                  <a:ea typeface="Calibri" panose="020F0502020204030204" pitchFamily="34" charset="0"/>
                  <a:cs typeface="Arial" panose="020B0604020202020204" pitchFamily="34" charset="0"/>
                </a:rPr>
                <a:t>“The beloved of the gods, king </a:t>
              </a:r>
              <a:r>
                <a:rPr lang="en-US" sz="900" i="1" dirty="0" err="1">
                  <a:effectLst/>
                  <a:latin typeface="Arial" panose="020B0604020202020204" pitchFamily="34" charset="0"/>
                  <a:ea typeface="Calibri" panose="020F0502020204030204" pitchFamily="34" charset="0"/>
                  <a:cs typeface="Arial" panose="020B0604020202020204" pitchFamily="34" charset="0"/>
                </a:rPr>
                <a:t>Piyadasi</a:t>
              </a:r>
              <a:r>
                <a:rPr lang="en-US" sz="900" i="1" dirty="0">
                  <a:effectLst/>
                  <a:latin typeface="Arial" panose="020B0604020202020204" pitchFamily="34" charset="0"/>
                  <a:ea typeface="Calibri" panose="020F0502020204030204" pitchFamily="34" charset="0"/>
                  <a:cs typeface="Arial" panose="020B0604020202020204" pitchFamily="34" charset="0"/>
                </a:rPr>
                <a:t>, </a:t>
              </a:r>
              <a:r>
                <a:rPr lang="en-US" sz="900" b="1" i="1" dirty="0">
                  <a:effectLst/>
                  <a:latin typeface="Arial" panose="020B0604020202020204" pitchFamily="34" charset="0"/>
                  <a:ea typeface="Calibri" panose="020F0502020204030204" pitchFamily="34" charset="0"/>
                  <a:cs typeface="Arial" panose="020B0604020202020204" pitchFamily="34" charset="0"/>
                </a:rPr>
                <a:t>desires that all religions should reside everywhere</a:t>
              </a:r>
              <a:r>
                <a:rPr lang="en-US" sz="900" i="1" dirty="0">
                  <a:effectLst/>
                  <a:latin typeface="Arial" panose="020B0604020202020204" pitchFamily="34" charset="0"/>
                  <a:ea typeface="Calibri" panose="020F0502020204030204" pitchFamily="34" charset="0"/>
                  <a:cs typeface="Arial" panose="020B0604020202020204" pitchFamily="34" charset="0"/>
                </a:rPr>
                <a:t>, for all of them desire self-control and purity of heart. </a:t>
              </a:r>
              <a:r>
                <a:rPr lang="de-DE" sz="900" i="1" dirty="0">
                  <a:effectLst/>
                  <a:latin typeface="Arial" panose="020B0604020202020204" pitchFamily="34" charset="0"/>
                  <a:ea typeface="Calibri" panose="020F0502020204030204" pitchFamily="34" charset="0"/>
                  <a:cs typeface="Arial" panose="020B0604020202020204" pitchFamily="34" charset="0"/>
                </a:rPr>
                <a:t>(…)“</a:t>
              </a:r>
            </a:p>
            <a:p>
              <a:pPr algn="just"/>
              <a:endParaRPr lang="de-DE" sz="900" i="1" kern="100" dirty="0">
                <a:latin typeface="Arial" panose="020B0604020202020204" pitchFamily="34" charset="0"/>
                <a:ea typeface="Calibri" panose="020F0502020204030204" pitchFamily="34" charset="0"/>
                <a:cs typeface="Arial" panose="020B0604020202020204" pitchFamily="34" charset="0"/>
              </a:endParaRPr>
            </a:p>
            <a:p>
              <a:pPr algn="just"/>
              <a:r>
                <a:rPr lang="de-DE" sz="900" b="1" kern="100" dirty="0">
                  <a:effectLst/>
                  <a:latin typeface="Arial" panose="020B0604020202020204" pitchFamily="34" charset="0"/>
                  <a:ea typeface="Calibri" panose="020F0502020204030204" pitchFamily="34" charset="0"/>
                  <a:cs typeface="Arial" panose="020B0604020202020204" pitchFamily="34" charset="0"/>
                </a:rPr>
                <a:t>Magna Charta / Bill </a:t>
              </a:r>
              <a:r>
                <a:rPr lang="de-DE" sz="900" b="1" kern="100" dirty="0" err="1">
                  <a:effectLst/>
                  <a:latin typeface="Arial" panose="020B0604020202020204" pitchFamily="34" charset="0"/>
                  <a:ea typeface="Calibri" panose="020F0502020204030204" pitchFamily="34" charset="0"/>
                  <a:cs typeface="Arial" panose="020B0604020202020204" pitchFamily="34" charset="0"/>
                </a:rPr>
                <a:t>of</a:t>
              </a:r>
              <a:r>
                <a:rPr lang="de-DE" sz="900" b="1" kern="100" dirty="0">
                  <a:effectLst/>
                  <a:latin typeface="Arial" panose="020B0604020202020204" pitchFamily="34" charset="0"/>
                  <a:ea typeface="Calibri" panose="020F0502020204030204" pitchFamily="34" charset="0"/>
                  <a:cs typeface="Arial" panose="020B0604020202020204" pitchFamily="34" charset="0"/>
                </a:rPr>
                <a:t> Rights /  </a:t>
              </a:r>
            </a:p>
            <a:p>
              <a:pPr algn="just"/>
              <a:endParaRPr lang="de-DE" sz="900" b="1" kern="100" dirty="0">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31" name="Gruppieren 30">
            <a:extLst>
              <a:ext uri="{FF2B5EF4-FFF2-40B4-BE49-F238E27FC236}">
                <a16:creationId xmlns:a16="http://schemas.microsoft.com/office/drawing/2014/main" id="{BC8D089F-2865-4703-2A13-1CBEFC981182}"/>
              </a:ext>
            </a:extLst>
          </p:cNvPr>
          <p:cNvGrpSpPr/>
          <p:nvPr/>
        </p:nvGrpSpPr>
        <p:grpSpPr>
          <a:xfrm>
            <a:off x="7499294" y="2865165"/>
            <a:ext cx="1523762" cy="2310818"/>
            <a:chOff x="6510463" y="141590"/>
            <a:chExt cx="1523762" cy="2310818"/>
          </a:xfrm>
        </p:grpSpPr>
        <p:pic>
          <p:nvPicPr>
            <p:cNvPr id="32" name="Picture 2" descr="undefined">
              <a:extLst>
                <a:ext uri="{FF2B5EF4-FFF2-40B4-BE49-F238E27FC236}">
                  <a16:creationId xmlns:a16="http://schemas.microsoft.com/office/drawing/2014/main" id="{8DC2B08F-3803-A6F5-D86A-120FC30762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10464" y="141590"/>
              <a:ext cx="1523761" cy="2031681"/>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20">
              <a:extLst>
                <a:ext uri="{FF2B5EF4-FFF2-40B4-BE49-F238E27FC236}">
                  <a16:creationId xmlns:a16="http://schemas.microsoft.com/office/drawing/2014/main" id="{4D07597A-86BD-35C9-8F0F-62FDAE21F7AD}"/>
                </a:ext>
              </a:extLst>
            </p:cNvPr>
            <p:cNvSpPr txBox="1"/>
            <p:nvPr/>
          </p:nvSpPr>
          <p:spPr>
            <a:xfrm>
              <a:off x="6510463" y="2198492"/>
              <a:ext cx="1523761" cy="253916"/>
            </a:xfrm>
            <a:prstGeom prst="rect">
              <a:avLst/>
            </a:prstGeom>
            <a:noFill/>
          </p:spPr>
          <p:txBody>
            <a:bodyPr wrap="square">
              <a:spAutoFit/>
            </a:bodyPr>
            <a:lstStyle/>
            <a:p>
              <a:r>
                <a:rPr lang="de-DE" sz="1050" b="1" dirty="0"/>
                <a:t>Code </a:t>
              </a:r>
              <a:r>
                <a:rPr lang="de-DE" sz="1050" b="1" dirty="0" err="1"/>
                <a:t>of</a:t>
              </a:r>
              <a:r>
                <a:rPr lang="de-DE" sz="1050" b="1" dirty="0"/>
                <a:t> Hammurabi</a:t>
              </a:r>
            </a:p>
          </p:txBody>
        </p:sp>
      </p:grpSp>
      <p:sp>
        <p:nvSpPr>
          <p:cNvPr id="34" name="Textfeld 33">
            <a:extLst>
              <a:ext uri="{FF2B5EF4-FFF2-40B4-BE49-F238E27FC236}">
                <a16:creationId xmlns:a16="http://schemas.microsoft.com/office/drawing/2014/main" id="{56B6DAFA-10CF-AE90-4EEA-0423D34168CF}"/>
              </a:ext>
            </a:extLst>
          </p:cNvPr>
          <p:cNvSpPr txBox="1"/>
          <p:nvPr/>
        </p:nvSpPr>
        <p:spPr>
          <a:xfrm>
            <a:off x="288706" y="2539615"/>
            <a:ext cx="6300805" cy="461665"/>
          </a:xfrm>
          <a:prstGeom prst="rect">
            <a:avLst/>
          </a:prstGeom>
          <a:noFill/>
        </p:spPr>
        <p:txBody>
          <a:bodyPr wrap="square">
            <a:spAutoFit/>
          </a:bodyPr>
          <a:lstStyle/>
          <a:p>
            <a:pPr algn="ctr"/>
            <a:r>
              <a:rPr lang="de-DE" sz="1200" b="1" kern="100" dirty="0" err="1">
                <a:effectLst/>
                <a:latin typeface="Arial" panose="020B0604020202020204" pitchFamily="34" charset="0"/>
                <a:ea typeface="Calibri" panose="020F0502020204030204" pitchFamily="34" charset="0"/>
                <a:cs typeface="Arial" panose="020B0604020202020204" pitchFamily="34" charset="0"/>
              </a:rPr>
              <a:t>Persecution</a:t>
            </a:r>
            <a:r>
              <a:rPr lang="de-DE" sz="1200" b="1" kern="100" dirty="0">
                <a:effectLst/>
                <a:latin typeface="Arial" panose="020B0604020202020204" pitchFamily="34" charset="0"/>
                <a:ea typeface="Calibri" panose="020F0502020204030204" pitchFamily="34" charset="0"/>
                <a:cs typeface="Arial" panose="020B0604020202020204" pitchFamily="34" charset="0"/>
              </a:rPr>
              <a:t> was not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always</a:t>
            </a:r>
            <a:r>
              <a:rPr lang="de-DE" sz="1200" b="1" kern="100" dirty="0">
                <a:effectLst/>
                <a:latin typeface="Arial" panose="020B0604020202020204" pitchFamily="34" charset="0"/>
                <a:ea typeface="Calibri" panose="020F0502020204030204" pitchFamily="34" charset="0"/>
                <a:cs typeface="Arial" panose="020B0604020202020204" pitchFamily="34" charset="0"/>
              </a:rPr>
              <a:t>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deemed</a:t>
            </a:r>
            <a:r>
              <a:rPr lang="de-DE" sz="1200" b="1" kern="100" dirty="0">
                <a:effectLst/>
                <a:latin typeface="Arial" panose="020B0604020202020204" pitchFamily="34" charset="0"/>
                <a:ea typeface="Calibri" panose="020F0502020204030204" pitchFamily="34" charset="0"/>
                <a:cs typeface="Arial" panose="020B0604020202020204" pitchFamily="34" charset="0"/>
              </a:rPr>
              <a:t>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criminal</a:t>
            </a:r>
            <a:r>
              <a:rPr lang="de-DE" sz="1200" b="1" kern="100" dirty="0">
                <a:effectLst/>
                <a:latin typeface="Arial" panose="020B0604020202020204" pitchFamily="34" charset="0"/>
                <a:ea typeface="Calibri" panose="020F0502020204030204" pitchFamily="34" charset="0"/>
                <a:cs typeface="Arial" panose="020B0604020202020204" pitchFamily="34" charset="0"/>
              </a:rPr>
              <a:t>, but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certain</a:t>
            </a:r>
            <a:r>
              <a:rPr lang="de-DE" sz="1200" b="1" kern="100" dirty="0">
                <a:effectLst/>
                <a:latin typeface="Arial" panose="020B0604020202020204" pitchFamily="34" charset="0"/>
                <a:ea typeface="Calibri" panose="020F0502020204030204" pitchFamily="34" charset="0"/>
                <a:cs typeface="Arial" panose="020B0604020202020204" pitchFamily="34" charset="0"/>
              </a:rPr>
              <a:t> legal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regulations</a:t>
            </a:r>
            <a:r>
              <a:rPr lang="de-DE" sz="1200" b="1" kern="100" dirty="0">
                <a:effectLst/>
                <a:latin typeface="Arial" panose="020B0604020202020204" pitchFamily="34" charset="0"/>
                <a:ea typeface="Calibri" panose="020F0502020204030204" pitchFamily="34" charset="0"/>
                <a:cs typeface="Arial" panose="020B0604020202020204" pitchFamily="34" charset="0"/>
              </a:rPr>
              <a:t>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emphasized</a:t>
            </a:r>
            <a:r>
              <a:rPr lang="de-DE" sz="1200" b="1" kern="100" dirty="0">
                <a:effectLst/>
                <a:latin typeface="Arial" panose="020B0604020202020204" pitchFamily="34" charset="0"/>
                <a:ea typeface="Calibri" panose="020F0502020204030204" pitchFamily="34" charset="0"/>
                <a:cs typeface="Arial" panose="020B0604020202020204" pitchFamily="34" charset="0"/>
              </a:rPr>
              <a:t> </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equality</a:t>
            </a:r>
            <a:r>
              <a:rPr lang="de-DE" sz="1200" b="1" kern="100" dirty="0">
                <a:effectLst/>
                <a:latin typeface="Arial" panose="020B0604020202020204" pitchFamily="34" charset="0"/>
                <a:ea typeface="Calibri" panose="020F0502020204030204" pitchFamily="34" charset="0"/>
                <a:cs typeface="Arial" panose="020B0604020202020204" pitchFamily="34" charset="0"/>
              </a:rPr>
              <a:t> and anti-</a:t>
            </a:r>
            <a:r>
              <a:rPr lang="de-DE" sz="1200" b="1" kern="100" dirty="0" err="1">
                <a:effectLst/>
                <a:latin typeface="Arial" panose="020B0604020202020204" pitchFamily="34" charset="0"/>
                <a:ea typeface="Calibri" panose="020F0502020204030204" pitchFamily="34" charset="0"/>
                <a:cs typeface="Arial" panose="020B0604020202020204" pitchFamily="34" charset="0"/>
              </a:rPr>
              <a:t>discrimination</a:t>
            </a:r>
            <a:r>
              <a:rPr lang="de-DE" sz="1200" b="1" kern="100" dirty="0">
                <a:effectLst/>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723332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blinds(horizontal)">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3CA715E-B5AD-DF34-2C18-30BB90FFEDAF}"/>
              </a:ext>
            </a:extLst>
          </p:cNvPr>
          <p:cNvSpPr txBox="1"/>
          <p:nvPr/>
        </p:nvSpPr>
        <p:spPr>
          <a:xfrm>
            <a:off x="1871655" y="231451"/>
            <a:ext cx="6480828" cy="400110"/>
          </a:xfrm>
          <a:prstGeom prst="rect">
            <a:avLst/>
          </a:prstGeom>
          <a:noFill/>
        </p:spPr>
        <p:txBody>
          <a:bodyPr wrap="square">
            <a:spAutoFit/>
          </a:bodyPr>
          <a:lstStyle/>
          <a:p>
            <a:r>
              <a:rPr lang="de-DE" sz="2000" dirty="0"/>
              <a:t>I. </a:t>
            </a:r>
            <a:r>
              <a:rPr lang="de-DE" sz="2000" dirty="0" err="1"/>
              <a:t>Historicial</a:t>
            </a:r>
            <a:r>
              <a:rPr lang="de-DE" sz="2000" dirty="0"/>
              <a:t> </a:t>
            </a:r>
            <a:r>
              <a:rPr lang="de-DE" sz="2000" dirty="0" err="1"/>
              <a:t>Overview</a:t>
            </a:r>
            <a:r>
              <a:rPr lang="de-DE" sz="2000" dirty="0"/>
              <a:t> (2/3)</a:t>
            </a:r>
          </a:p>
        </p:txBody>
      </p:sp>
      <p:sp>
        <p:nvSpPr>
          <p:cNvPr id="23" name="Textfeld 22">
            <a:extLst>
              <a:ext uri="{FF2B5EF4-FFF2-40B4-BE49-F238E27FC236}">
                <a16:creationId xmlns:a16="http://schemas.microsoft.com/office/drawing/2014/main" id="{9FFF792A-25DC-A6AB-53C4-ED973AF70117}"/>
              </a:ext>
            </a:extLst>
          </p:cNvPr>
          <p:cNvSpPr txBox="1"/>
          <p:nvPr/>
        </p:nvSpPr>
        <p:spPr>
          <a:xfrm>
            <a:off x="2128298" y="557177"/>
            <a:ext cx="2160276" cy="307777"/>
          </a:xfrm>
          <a:prstGeom prst="rect">
            <a:avLst/>
          </a:prstGeom>
          <a:noFill/>
        </p:spPr>
        <p:txBody>
          <a:bodyPr wrap="square">
            <a:spAutoFit/>
          </a:bodyPr>
          <a:lstStyle/>
          <a:p>
            <a:pPr algn="just"/>
            <a:r>
              <a:rPr lang="de-DE" sz="1400" kern="100" dirty="0" err="1">
                <a:latin typeface="Arial" panose="020B0604020202020204" pitchFamily="34" charset="0"/>
                <a:ea typeface="Calibri" panose="020F0502020204030204" pitchFamily="34" charset="0"/>
                <a:cs typeface="Arial" panose="020B0604020202020204" pitchFamily="34" charset="0"/>
              </a:rPr>
              <a:t>Persecution</a:t>
            </a:r>
            <a:r>
              <a:rPr lang="de-DE" sz="1400" kern="100" dirty="0">
                <a:latin typeface="Arial" panose="020B0604020202020204" pitchFamily="34" charset="0"/>
                <a:ea typeface="Calibri" panose="020F0502020204030204" pitchFamily="34" charset="0"/>
                <a:cs typeface="Arial" panose="020B0604020202020204" pitchFamily="34" charset="0"/>
              </a:rPr>
              <a:t> in WWI </a:t>
            </a:r>
            <a:endParaRPr lang="de-DE" sz="1400" kern="1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24" name="Gruppieren 23">
            <a:extLst>
              <a:ext uri="{FF2B5EF4-FFF2-40B4-BE49-F238E27FC236}">
                <a16:creationId xmlns:a16="http://schemas.microsoft.com/office/drawing/2014/main" id="{A40D5672-8A00-167F-706F-01D95141F4CA}"/>
              </a:ext>
            </a:extLst>
          </p:cNvPr>
          <p:cNvGrpSpPr/>
          <p:nvPr/>
        </p:nvGrpSpPr>
        <p:grpSpPr>
          <a:xfrm>
            <a:off x="251447" y="957288"/>
            <a:ext cx="6120783" cy="2874886"/>
            <a:chOff x="252366" y="1060728"/>
            <a:chExt cx="6300805" cy="1779309"/>
          </a:xfrm>
        </p:grpSpPr>
        <p:sp>
          <p:nvSpPr>
            <p:cNvPr id="25" name="Rechteck 24">
              <a:extLst>
                <a:ext uri="{FF2B5EF4-FFF2-40B4-BE49-F238E27FC236}">
                  <a16:creationId xmlns:a16="http://schemas.microsoft.com/office/drawing/2014/main" id="{9463F3D8-9A27-BCD4-F987-9A11CF609D13}"/>
                </a:ext>
              </a:extLst>
            </p:cNvPr>
            <p:cNvSpPr/>
            <p:nvPr/>
          </p:nvSpPr>
          <p:spPr>
            <a:xfrm>
              <a:off x="252366" y="1060728"/>
              <a:ext cx="6300805" cy="1779309"/>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26" name="Textfeld 25">
              <a:extLst>
                <a:ext uri="{FF2B5EF4-FFF2-40B4-BE49-F238E27FC236}">
                  <a16:creationId xmlns:a16="http://schemas.microsoft.com/office/drawing/2014/main" id="{5685DF67-70AF-49CC-28C8-8510C2415463}"/>
                </a:ext>
              </a:extLst>
            </p:cNvPr>
            <p:cNvSpPr txBox="1"/>
            <p:nvPr/>
          </p:nvSpPr>
          <p:spPr>
            <a:xfrm>
              <a:off x="281822" y="1179975"/>
              <a:ext cx="4680523" cy="196324"/>
            </a:xfrm>
            <a:prstGeom prst="rect">
              <a:avLst/>
            </a:prstGeom>
            <a:noFill/>
          </p:spPr>
          <p:txBody>
            <a:bodyPr wrap="square">
              <a:spAutoFit/>
            </a:bodyPr>
            <a:lstStyle/>
            <a:p>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grpSp>
      <p:sp>
        <p:nvSpPr>
          <p:cNvPr id="28" name="Textfeld 27">
            <a:extLst>
              <a:ext uri="{FF2B5EF4-FFF2-40B4-BE49-F238E27FC236}">
                <a16:creationId xmlns:a16="http://schemas.microsoft.com/office/drawing/2014/main" id="{0963DF95-1DC7-C2A5-1245-3808425D84E4}"/>
              </a:ext>
            </a:extLst>
          </p:cNvPr>
          <p:cNvSpPr txBox="1"/>
          <p:nvPr/>
        </p:nvSpPr>
        <p:spPr>
          <a:xfrm>
            <a:off x="251447" y="1013244"/>
            <a:ext cx="5890082" cy="815608"/>
          </a:xfrm>
          <a:prstGeom prst="rect">
            <a:avLst/>
          </a:prstGeom>
          <a:noFill/>
        </p:spPr>
        <p:txBody>
          <a:bodyPr wrap="square">
            <a:spAutoFit/>
          </a:bodyPr>
          <a:lstStyle/>
          <a:p>
            <a:pPr algn="ctr"/>
            <a:r>
              <a:rPr lang="de-DE" sz="1100" kern="100" dirty="0">
                <a:latin typeface="Arial" panose="020B0604020202020204" pitchFamily="34" charset="0"/>
                <a:ea typeface="Calibri" panose="020F0502020204030204" pitchFamily="34" charset="0"/>
                <a:cs typeface="Arial" panose="020B0604020202020204" pitchFamily="34" charset="0"/>
              </a:rPr>
              <a:t>T</a:t>
            </a:r>
            <a:r>
              <a:rPr lang="de-DE" sz="1100" kern="100" dirty="0">
                <a:effectLst/>
                <a:latin typeface="Arial" panose="020B0604020202020204" pitchFamily="34" charset="0"/>
                <a:ea typeface="Calibri" panose="020F0502020204030204" pitchFamily="34" charset="0"/>
                <a:cs typeface="Arial" panose="020B0604020202020204" pitchFamily="34" charset="0"/>
              </a:rPr>
              <a:t>he Allied </a:t>
            </a:r>
            <a:r>
              <a:rPr lang="de-DE" sz="1100" kern="100" dirty="0" err="1">
                <a:effectLst/>
                <a:latin typeface="Arial" panose="020B0604020202020204" pitchFamily="34" charset="0"/>
                <a:ea typeface="Calibri" panose="020F0502020204030204" pitchFamily="34" charset="0"/>
                <a:cs typeface="Arial" panose="020B0604020202020204" pitchFamily="34" charset="0"/>
              </a:rPr>
              <a:t>powers</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of</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the</a:t>
            </a:r>
            <a:r>
              <a:rPr lang="de-DE" sz="1100" kern="100" dirty="0">
                <a:effectLst/>
                <a:latin typeface="Arial" panose="020B0604020202020204" pitchFamily="34" charset="0"/>
                <a:ea typeface="Calibri" panose="020F0502020204030204" pitchFamily="34" charset="0"/>
                <a:cs typeface="Arial" panose="020B0604020202020204" pitchFamily="34" charset="0"/>
              </a:rPr>
              <a:t> Entente </a:t>
            </a:r>
            <a:r>
              <a:rPr lang="de-DE" sz="1100" kern="100" dirty="0" err="1">
                <a:effectLst/>
                <a:latin typeface="Arial" panose="020B0604020202020204" pitchFamily="34" charset="0"/>
                <a:ea typeface="Calibri" panose="020F0502020204030204" pitchFamily="34" charset="0"/>
                <a:cs typeface="Arial" panose="020B0604020202020204" pitchFamily="34" charset="0"/>
              </a:rPr>
              <a:t>denounced</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the</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atrocities</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inflicted</a:t>
            </a:r>
            <a:r>
              <a:rPr lang="de-DE" sz="1100" kern="100" dirty="0">
                <a:effectLst/>
                <a:latin typeface="Arial" panose="020B0604020202020204" pitchFamily="34" charset="0"/>
                <a:ea typeface="Calibri" panose="020F0502020204030204" pitchFamily="34" charset="0"/>
                <a:cs typeface="Arial" panose="020B0604020202020204" pitchFamily="34" charset="0"/>
              </a:rPr>
              <a:t> upon </a:t>
            </a:r>
            <a:r>
              <a:rPr lang="de-DE" sz="1100" kern="100" dirty="0" err="1">
                <a:effectLst/>
                <a:latin typeface="Arial" panose="020B0604020202020204" pitchFamily="34" charset="0"/>
                <a:ea typeface="Calibri" panose="020F0502020204030204" pitchFamily="34" charset="0"/>
                <a:cs typeface="Arial" panose="020B0604020202020204" pitchFamily="34" charset="0"/>
              </a:rPr>
              <a:t>the</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Armenian</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population</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by</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the</a:t>
            </a:r>
            <a:r>
              <a:rPr lang="de-DE" sz="1100" kern="100" dirty="0">
                <a:effectLst/>
                <a:latin typeface="Arial" panose="020B0604020202020204" pitchFamily="34" charset="0"/>
                <a:ea typeface="Calibri" panose="020F0502020204030204" pitchFamily="34" charset="0"/>
                <a:cs typeface="Arial" panose="020B0604020202020204" pitchFamily="34" charset="0"/>
              </a:rPr>
              <a:t> Ottoman Empire in </a:t>
            </a:r>
            <a:r>
              <a:rPr lang="de-DE" sz="1100" b="1" kern="100" dirty="0">
                <a:effectLst/>
                <a:latin typeface="Arial" panose="020B0604020202020204" pitchFamily="34" charset="0"/>
                <a:ea typeface="Calibri" panose="020F0502020204030204" pitchFamily="34" charset="0"/>
                <a:cs typeface="Arial" panose="020B0604020202020204" pitchFamily="34" charset="0"/>
              </a:rPr>
              <a:t>1915</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r>
              <a:rPr lang="de-DE" sz="1100" kern="100" dirty="0" err="1">
                <a:effectLst/>
                <a:latin typeface="Arial" panose="020B0604020202020204" pitchFamily="34" charset="0"/>
                <a:ea typeface="Calibri" panose="020F0502020204030204" pitchFamily="34" charset="0"/>
                <a:cs typeface="Arial" panose="020B0604020202020204" pitchFamily="34" charset="0"/>
              </a:rPr>
              <a:t>as</a:t>
            </a:r>
            <a:r>
              <a:rPr lang="de-DE" sz="1100" kern="100" dirty="0">
                <a:effectLst/>
                <a:latin typeface="Arial" panose="020B0604020202020204" pitchFamily="34" charset="0"/>
                <a:ea typeface="Calibri" panose="020F0502020204030204" pitchFamily="34" charset="0"/>
                <a:cs typeface="Arial" panose="020B0604020202020204" pitchFamily="34" charset="0"/>
              </a:rPr>
              <a:t>: </a:t>
            </a:r>
          </a:p>
          <a:p>
            <a:pPr algn="just"/>
            <a:endParaRPr lang="de-DE" sz="1100" kern="100" dirty="0">
              <a:latin typeface="Arial" panose="020B0604020202020204" pitchFamily="34" charset="0"/>
              <a:ea typeface="Calibri" panose="020F0502020204030204" pitchFamily="34" charset="0"/>
              <a:cs typeface="Arial" panose="020B0604020202020204" pitchFamily="34" charset="0"/>
            </a:endParaRPr>
          </a:p>
          <a:p>
            <a:pPr algn="ctr"/>
            <a:r>
              <a:rPr lang="de-DE" sz="1400" b="1" kern="100" dirty="0">
                <a:effectLst/>
                <a:latin typeface="Arial" panose="020B0604020202020204" pitchFamily="34" charset="0"/>
                <a:ea typeface="Calibri" panose="020F0502020204030204" pitchFamily="34" charset="0"/>
                <a:cs typeface="Arial" panose="020B0604020202020204" pitchFamily="34" charset="0"/>
              </a:rPr>
              <a:t>CRIMES AGAINST HUMANITY AND CIVILIZATION</a:t>
            </a:r>
            <a:endParaRPr lang="de-DE" sz="1200" b="1" kern="100" dirty="0">
              <a:effectLst/>
              <a:latin typeface="Arial" panose="020B0604020202020204" pitchFamily="34" charset="0"/>
              <a:ea typeface="Calibri" panose="020F0502020204030204" pitchFamily="34" charset="0"/>
              <a:cs typeface="Arial" panose="020B0604020202020204" pitchFamily="34" charset="0"/>
            </a:endParaRPr>
          </a:p>
        </p:txBody>
      </p:sp>
      <p:cxnSp>
        <p:nvCxnSpPr>
          <p:cNvPr id="30" name="Gerade Verbindung mit Pfeil 29">
            <a:extLst>
              <a:ext uri="{FF2B5EF4-FFF2-40B4-BE49-F238E27FC236}">
                <a16:creationId xmlns:a16="http://schemas.microsoft.com/office/drawing/2014/main" id="{DBDCEEB2-9CA8-F8A1-E2BF-CFD5E3E912B6}"/>
              </a:ext>
            </a:extLst>
          </p:cNvPr>
          <p:cNvCxnSpPr>
            <a:cxnSpLocks/>
            <a:endCxn id="33" idx="0"/>
          </p:cNvCxnSpPr>
          <p:nvPr/>
        </p:nvCxnSpPr>
        <p:spPr>
          <a:xfrm>
            <a:off x="3311837" y="1821647"/>
            <a:ext cx="0" cy="2100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Textfeld 32">
            <a:extLst>
              <a:ext uri="{FF2B5EF4-FFF2-40B4-BE49-F238E27FC236}">
                <a16:creationId xmlns:a16="http://schemas.microsoft.com/office/drawing/2014/main" id="{15D19C2A-40C5-09F9-E48D-C16D8D517C27}"/>
              </a:ext>
            </a:extLst>
          </p:cNvPr>
          <p:cNvSpPr txBox="1"/>
          <p:nvPr/>
        </p:nvSpPr>
        <p:spPr>
          <a:xfrm>
            <a:off x="326041" y="2031681"/>
            <a:ext cx="5971591" cy="1800493"/>
          </a:xfrm>
          <a:prstGeom prst="rect">
            <a:avLst/>
          </a:prstGeom>
          <a:noFill/>
        </p:spPr>
        <p:txBody>
          <a:bodyPr wrap="square">
            <a:spAutoFit/>
          </a:bodyPr>
          <a:lstStyle/>
          <a:p>
            <a:pPr algn="ctr"/>
            <a:r>
              <a:rPr lang="en-US" sz="1100" b="1" kern="100" dirty="0">
                <a:effectLst/>
                <a:latin typeface="Arial" panose="020B0604020202020204" pitchFamily="34" charset="0"/>
                <a:ea typeface="Calibri" panose="020F0502020204030204" pitchFamily="34" charset="0"/>
                <a:cs typeface="Arial" panose="020B0604020202020204" pitchFamily="34" charset="0"/>
              </a:rPr>
              <a:t>ISTANBUL TRIALS</a:t>
            </a:r>
          </a:p>
          <a:p>
            <a:pPr algn="just"/>
            <a:endParaRPr lang="en-US" sz="1000" kern="100" dirty="0">
              <a:latin typeface="Arial" panose="020B0604020202020204" pitchFamily="34" charset="0"/>
              <a:ea typeface="Calibri" panose="020F0502020204030204" pitchFamily="34" charset="0"/>
              <a:cs typeface="Arial" panose="020B0604020202020204" pitchFamily="34" charset="0"/>
            </a:endParaRPr>
          </a:p>
          <a:p>
            <a:pPr algn="just"/>
            <a:endParaRPr lang="en-US" sz="1000" kern="1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000" b="1" kern="100" dirty="0">
                <a:effectLst/>
                <a:latin typeface="Arial" panose="020B0604020202020204" pitchFamily="34" charset="0"/>
                <a:ea typeface="Calibri" panose="020F0502020204030204" pitchFamily="34" charset="0"/>
                <a:cs typeface="Arial" panose="020B0604020202020204" pitchFamily="34" charset="0"/>
              </a:rPr>
              <a:t>Article 56 of the Imperial Ottoman Penal Code</a:t>
            </a:r>
            <a:r>
              <a:rPr lang="en-US" sz="1000" kern="100" dirty="0">
                <a:effectLst/>
                <a:latin typeface="Arial" panose="020B0604020202020204" pitchFamily="34" charset="0"/>
                <a:ea typeface="Calibri" panose="020F0502020204030204" pitchFamily="34" charset="0"/>
                <a:cs typeface="Arial" panose="020B0604020202020204" pitchFamily="34" charset="0"/>
              </a:rPr>
              <a:t>, which states:</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a:p>
            <a:pPr algn="just"/>
            <a:endParaRPr lang="en-US" sz="1000" i="1" kern="1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000" i="1" kern="100" dirty="0">
                <a:effectLst/>
                <a:latin typeface="Arial" panose="020B0604020202020204" pitchFamily="34" charset="0"/>
                <a:ea typeface="Calibri" panose="020F0502020204030204" pitchFamily="34" charset="0"/>
                <a:cs typeface="Arial" panose="020B0604020202020204" pitchFamily="34" charset="0"/>
              </a:rPr>
              <a:t>“Whoever dares to make the people of Ottoman dominions arm themselves against each other, to instigate or incite them to engage in mutual slaughter, or to bring about acts of rapine, pillage, devastation of the country, or homicide in various places, is, if the disorder takes effect entirely or if a commencement of the disorder has been made, likewise put to death”. </a:t>
            </a:r>
            <a:r>
              <a:rPr lang="en-US" sz="1000" b="1" i="1" kern="100" dirty="0">
                <a:effectLst/>
                <a:latin typeface="Arial" panose="020B0604020202020204" pitchFamily="34" charset="0"/>
                <a:ea typeface="Calibri" panose="020F0502020204030204" pitchFamily="34" charset="0"/>
                <a:cs typeface="Arial" panose="020B0604020202020204" pitchFamily="34" charset="0"/>
              </a:rPr>
              <a:t>≠ Persecution</a:t>
            </a:r>
            <a:endParaRPr lang="de-DE" sz="1000" b="1" kern="100" dirty="0">
              <a:effectLst/>
              <a:latin typeface="Arial" panose="020B0604020202020204" pitchFamily="34" charset="0"/>
              <a:ea typeface="Calibri" panose="020F0502020204030204" pitchFamily="34" charset="0"/>
              <a:cs typeface="Arial" panose="020B0604020202020204" pitchFamily="34" charset="0"/>
            </a:endParaRPr>
          </a:p>
          <a:p>
            <a:pPr algn="just"/>
            <a:endParaRPr lang="en-US" sz="1000" kern="1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000" kern="100" dirty="0">
                <a:effectLst/>
                <a:latin typeface="Arial" panose="020B0604020202020204" pitchFamily="34" charset="0"/>
                <a:ea typeface="Calibri" panose="020F0502020204030204" pitchFamily="34" charset="0"/>
                <a:cs typeface="Arial" panose="020B0604020202020204" pitchFamily="34" charset="0"/>
              </a:rPr>
              <a:t>The Imperial Ottoman Penal Code (1913). </a:t>
            </a:r>
            <a:endParaRPr lang="de-DE" sz="1000"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056" name="Picture 8" descr="Istanbul trials of 1919–1920 - Wikipedia">
            <a:extLst>
              <a:ext uri="{FF2B5EF4-FFF2-40B4-BE49-F238E27FC236}">
                <a16:creationId xmlns:a16="http://schemas.microsoft.com/office/drawing/2014/main" id="{F01CF428-A886-822C-0B1A-86BB55B69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9031" y="957288"/>
            <a:ext cx="2577594" cy="1850580"/>
          </a:xfrm>
          <a:prstGeom prst="rect">
            <a:avLst/>
          </a:prstGeom>
          <a:noFill/>
          <a:extLst>
            <a:ext uri="{909E8E84-426E-40DD-AFC4-6F175D3DCCD1}">
              <a14:hiddenFill xmlns:a14="http://schemas.microsoft.com/office/drawing/2010/main">
                <a:solidFill>
                  <a:srgbClr val="FFFFFF"/>
                </a:solidFill>
              </a14:hiddenFill>
            </a:ext>
          </a:extLst>
        </p:spPr>
      </p:pic>
      <p:sp>
        <p:nvSpPr>
          <p:cNvPr id="36" name="Rechteck 35">
            <a:extLst>
              <a:ext uri="{FF2B5EF4-FFF2-40B4-BE49-F238E27FC236}">
                <a16:creationId xmlns:a16="http://schemas.microsoft.com/office/drawing/2014/main" id="{DD6A3268-F791-F81E-E5A7-369E6F3C2136}"/>
              </a:ext>
            </a:extLst>
          </p:cNvPr>
          <p:cNvSpPr/>
          <p:nvPr/>
        </p:nvSpPr>
        <p:spPr>
          <a:xfrm>
            <a:off x="251447" y="3993542"/>
            <a:ext cx="6120783" cy="110376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de-DE"/>
          </a:p>
        </p:txBody>
      </p:sp>
      <p:grpSp>
        <p:nvGrpSpPr>
          <p:cNvPr id="38" name="Gruppieren 37">
            <a:extLst>
              <a:ext uri="{FF2B5EF4-FFF2-40B4-BE49-F238E27FC236}">
                <a16:creationId xmlns:a16="http://schemas.microsoft.com/office/drawing/2014/main" id="{C2855982-1275-32BB-9682-330DAAD1FEB2}"/>
              </a:ext>
            </a:extLst>
          </p:cNvPr>
          <p:cNvGrpSpPr/>
          <p:nvPr/>
        </p:nvGrpSpPr>
        <p:grpSpPr>
          <a:xfrm>
            <a:off x="7305128" y="3425406"/>
            <a:ext cx="1134788" cy="1671904"/>
            <a:chOff x="7305128" y="3425406"/>
            <a:chExt cx="1134788" cy="1671904"/>
          </a:xfrm>
        </p:grpSpPr>
        <p:pic>
          <p:nvPicPr>
            <p:cNvPr id="2062" name="Picture 14">
              <a:extLst>
                <a:ext uri="{FF2B5EF4-FFF2-40B4-BE49-F238E27FC236}">
                  <a16:creationId xmlns:a16="http://schemas.microsoft.com/office/drawing/2014/main" id="{24F7544C-80EC-A380-4BB7-D8EEBD1211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5128" y="3425406"/>
              <a:ext cx="1066800" cy="140970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20">
              <a:extLst>
                <a:ext uri="{FF2B5EF4-FFF2-40B4-BE49-F238E27FC236}">
                  <a16:creationId xmlns:a16="http://schemas.microsoft.com/office/drawing/2014/main" id="{9A953C45-7324-15B1-339D-9EBF85512D05}"/>
                </a:ext>
              </a:extLst>
            </p:cNvPr>
            <p:cNvSpPr txBox="1"/>
            <p:nvPr/>
          </p:nvSpPr>
          <p:spPr>
            <a:xfrm>
              <a:off x="7373116" y="4843394"/>
              <a:ext cx="1066800" cy="253916"/>
            </a:xfrm>
            <a:prstGeom prst="rect">
              <a:avLst/>
            </a:prstGeom>
            <a:noFill/>
          </p:spPr>
          <p:txBody>
            <a:bodyPr wrap="square">
              <a:spAutoFit/>
            </a:bodyPr>
            <a:lstStyle/>
            <a:p>
              <a:r>
                <a:rPr lang="de-DE" sz="1050" b="1" dirty="0"/>
                <a:t>Ziya </a:t>
              </a:r>
              <a:r>
                <a:rPr lang="de-DE" sz="1050" b="1" dirty="0" err="1"/>
                <a:t>Gökalp</a:t>
              </a:r>
              <a:endParaRPr lang="de-DE" sz="1050" b="1" dirty="0"/>
            </a:p>
          </p:txBody>
        </p:sp>
      </p:grpSp>
      <p:sp>
        <p:nvSpPr>
          <p:cNvPr id="39" name="TextBox 20">
            <a:extLst>
              <a:ext uri="{FF2B5EF4-FFF2-40B4-BE49-F238E27FC236}">
                <a16:creationId xmlns:a16="http://schemas.microsoft.com/office/drawing/2014/main" id="{D230A638-944D-5203-D0E2-65FCA5AD1F02}"/>
              </a:ext>
            </a:extLst>
          </p:cNvPr>
          <p:cNvSpPr txBox="1"/>
          <p:nvPr/>
        </p:nvSpPr>
        <p:spPr>
          <a:xfrm>
            <a:off x="7248765" y="2848196"/>
            <a:ext cx="1211427" cy="253916"/>
          </a:xfrm>
          <a:prstGeom prst="rect">
            <a:avLst/>
          </a:prstGeom>
          <a:noFill/>
        </p:spPr>
        <p:txBody>
          <a:bodyPr wrap="square">
            <a:spAutoFit/>
          </a:bodyPr>
          <a:lstStyle/>
          <a:p>
            <a:r>
              <a:rPr lang="de-DE" sz="1050" b="1" dirty="0"/>
              <a:t>Istanbul Trials</a:t>
            </a:r>
          </a:p>
        </p:txBody>
      </p:sp>
      <p:sp>
        <p:nvSpPr>
          <p:cNvPr id="41" name="Textfeld 40">
            <a:extLst>
              <a:ext uri="{FF2B5EF4-FFF2-40B4-BE49-F238E27FC236}">
                <a16:creationId xmlns:a16="http://schemas.microsoft.com/office/drawing/2014/main" id="{8C288FA1-264A-40CA-7142-630C9A903BBA}"/>
              </a:ext>
            </a:extLst>
          </p:cNvPr>
          <p:cNvSpPr txBox="1"/>
          <p:nvPr/>
        </p:nvSpPr>
        <p:spPr>
          <a:xfrm>
            <a:off x="280062" y="3993541"/>
            <a:ext cx="6092168" cy="938719"/>
          </a:xfrm>
          <a:prstGeom prst="rect">
            <a:avLst/>
          </a:prstGeom>
          <a:noFill/>
        </p:spPr>
        <p:txBody>
          <a:bodyPr wrap="square">
            <a:spAutoFit/>
          </a:bodyPr>
          <a:lstStyle/>
          <a:p>
            <a:pPr algn="ctr"/>
            <a:r>
              <a:rPr lang="en-US" sz="1200" b="1" kern="100" dirty="0">
                <a:effectLst/>
                <a:latin typeface="Arial" panose="020B0604020202020204" pitchFamily="34" charset="0"/>
                <a:ea typeface="Calibri" panose="020F0502020204030204" pitchFamily="34" charset="0"/>
                <a:cs typeface="Arial" panose="020B0604020202020204" pitchFamily="34" charset="0"/>
              </a:rPr>
              <a:t>Pan-Turkis</a:t>
            </a:r>
            <a:r>
              <a:rPr lang="en-US" sz="1200" b="1" kern="100" dirty="0">
                <a:latin typeface="Arial" panose="020B0604020202020204" pitchFamily="34" charset="0"/>
                <a:ea typeface="Calibri" panose="020F0502020204030204" pitchFamily="34" charset="0"/>
                <a:cs typeface="Arial" panose="020B0604020202020204" pitchFamily="34" charset="0"/>
              </a:rPr>
              <a:t>m in Istanbul Trials 1919</a:t>
            </a:r>
          </a:p>
          <a:p>
            <a:pPr algn="ctr"/>
            <a:endParaRPr lang="en-US" sz="1000" dirty="0">
              <a:effectLst/>
              <a:latin typeface="Arial" panose="020B0604020202020204" pitchFamily="34" charset="0"/>
              <a:ea typeface="Calibri" panose="020F0502020204030204" pitchFamily="34" charset="0"/>
              <a:cs typeface="Arial" panose="020B0604020202020204" pitchFamily="34" charset="0"/>
            </a:endParaRPr>
          </a:p>
          <a:p>
            <a:pPr algn="ctr"/>
            <a:r>
              <a:rPr lang="en-US" sz="1100" i="1" dirty="0">
                <a:effectLst/>
                <a:latin typeface="Arial" panose="020B0604020202020204" pitchFamily="34" charset="0"/>
                <a:ea typeface="Calibri" panose="020F0502020204030204" pitchFamily="34" charset="0"/>
                <a:cs typeface="Arial" panose="020B0604020202020204" pitchFamily="34" charset="0"/>
              </a:rPr>
              <a:t>“Azerbaijani Turks have already commenced efforts toward realizing </a:t>
            </a:r>
            <a:r>
              <a:rPr lang="en-US" sz="1100" i="1" dirty="0" err="1">
                <a:effectLst/>
                <a:latin typeface="Arial" panose="020B0604020202020204" pitchFamily="34" charset="0"/>
                <a:ea typeface="Calibri" panose="020F0502020204030204" pitchFamily="34" charset="0"/>
                <a:cs typeface="Arial" panose="020B0604020202020204" pitchFamily="34" charset="0"/>
              </a:rPr>
              <a:t>Turan</a:t>
            </a:r>
            <a:r>
              <a:rPr lang="en-US" sz="1100" i="1" dirty="0">
                <a:effectLst/>
                <a:latin typeface="Arial" panose="020B0604020202020204" pitchFamily="34" charset="0"/>
                <a:ea typeface="Calibri" panose="020F0502020204030204" pitchFamily="34" charset="0"/>
                <a:cs typeface="Arial" panose="020B0604020202020204" pitchFamily="34" charset="0"/>
              </a:rPr>
              <a:t>. </a:t>
            </a:r>
            <a:r>
              <a:rPr lang="en-US" sz="1100" i="1" dirty="0">
                <a:latin typeface="Arial" panose="020B0604020202020204" pitchFamily="34" charset="0"/>
                <a:ea typeface="Calibri" panose="020F0502020204030204" pitchFamily="34" charset="0"/>
                <a:cs typeface="Arial" panose="020B0604020202020204" pitchFamily="34" charset="0"/>
              </a:rPr>
              <a:t>T</a:t>
            </a:r>
            <a:r>
              <a:rPr lang="en-US" sz="1100" i="1" dirty="0">
                <a:effectLst/>
                <a:latin typeface="Arial" panose="020B0604020202020204" pitchFamily="34" charset="0"/>
                <a:ea typeface="Calibri" panose="020F0502020204030204" pitchFamily="34" charset="0"/>
                <a:cs typeface="Arial" panose="020B0604020202020204" pitchFamily="34" charset="0"/>
              </a:rPr>
              <a:t>he dissemination of the Turkish language and the embrace of Turkish literature would foster unity among all Turks</a:t>
            </a:r>
            <a:r>
              <a:rPr lang="de-DE" sz="1100" i="1" dirty="0">
                <a:latin typeface="Arial" panose="020B0604020202020204" pitchFamily="34" charset="0"/>
                <a:ea typeface="Calibri" panose="020F0502020204030204" pitchFamily="34" charset="0"/>
                <a:cs typeface="Arial" panose="020B0604020202020204" pitchFamily="34" charset="0"/>
              </a:rPr>
              <a:t>"</a:t>
            </a:r>
            <a:endParaRPr lang="en-US" sz="1100" b="1" i="1"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7273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9FFF792A-25DC-A6AB-53C4-ED973AF70117}"/>
              </a:ext>
            </a:extLst>
          </p:cNvPr>
          <p:cNvSpPr txBox="1"/>
          <p:nvPr/>
        </p:nvSpPr>
        <p:spPr>
          <a:xfrm>
            <a:off x="2128298" y="557177"/>
            <a:ext cx="2160276" cy="307777"/>
          </a:xfrm>
          <a:prstGeom prst="rect">
            <a:avLst/>
          </a:prstGeom>
          <a:noFill/>
        </p:spPr>
        <p:txBody>
          <a:bodyPr wrap="square">
            <a:spAutoFit/>
          </a:bodyPr>
          <a:lstStyle/>
          <a:p>
            <a:pPr algn="just"/>
            <a:r>
              <a:rPr lang="de-DE" sz="1400" kern="100" dirty="0" err="1">
                <a:latin typeface="Arial" panose="020B0604020202020204" pitchFamily="34" charset="0"/>
                <a:ea typeface="Calibri" panose="020F0502020204030204" pitchFamily="34" charset="0"/>
                <a:cs typeface="Arial" panose="020B0604020202020204" pitchFamily="34" charset="0"/>
              </a:rPr>
              <a:t>Persecution</a:t>
            </a:r>
            <a:r>
              <a:rPr lang="de-DE" sz="1400" kern="100" dirty="0">
                <a:latin typeface="Arial" panose="020B0604020202020204" pitchFamily="34" charset="0"/>
                <a:ea typeface="Calibri" panose="020F0502020204030204" pitchFamily="34" charset="0"/>
                <a:cs typeface="Arial" panose="020B0604020202020204" pitchFamily="34" charset="0"/>
              </a:rPr>
              <a:t> in WWII </a:t>
            </a:r>
            <a:endParaRPr lang="de-DE" sz="1400"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074" name="Picture 2" descr="Landmarks in law: Nuremberg and the first trial for crimes against humanity  | Studying law | The Guardian">
            <a:extLst>
              <a:ext uri="{FF2B5EF4-FFF2-40B4-BE49-F238E27FC236}">
                <a16:creationId xmlns:a16="http://schemas.microsoft.com/office/drawing/2014/main" id="{93540F62-3036-19B7-B93E-5B589D96BC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1288" y="1088661"/>
            <a:ext cx="2652712" cy="159162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uppieren 6">
            <a:extLst>
              <a:ext uri="{FF2B5EF4-FFF2-40B4-BE49-F238E27FC236}">
                <a16:creationId xmlns:a16="http://schemas.microsoft.com/office/drawing/2014/main" id="{773EC395-64A3-4314-9A48-28E0AFB05F57}"/>
              </a:ext>
            </a:extLst>
          </p:cNvPr>
          <p:cNvGrpSpPr/>
          <p:nvPr/>
        </p:nvGrpSpPr>
        <p:grpSpPr>
          <a:xfrm>
            <a:off x="130616" y="971763"/>
            <a:ext cx="6120783" cy="2694601"/>
            <a:chOff x="313808" y="1131566"/>
            <a:chExt cx="6120783" cy="2694601"/>
          </a:xfrm>
        </p:grpSpPr>
        <p:grpSp>
          <p:nvGrpSpPr>
            <p:cNvPr id="24" name="Gruppieren 23">
              <a:extLst>
                <a:ext uri="{FF2B5EF4-FFF2-40B4-BE49-F238E27FC236}">
                  <a16:creationId xmlns:a16="http://schemas.microsoft.com/office/drawing/2014/main" id="{A40D5672-8A00-167F-706F-01D95141F4CA}"/>
                </a:ext>
              </a:extLst>
            </p:cNvPr>
            <p:cNvGrpSpPr/>
            <p:nvPr/>
          </p:nvGrpSpPr>
          <p:grpSpPr>
            <a:xfrm>
              <a:off x="313808" y="1131566"/>
              <a:ext cx="6120783" cy="2694601"/>
              <a:chOff x="252366" y="1060728"/>
              <a:chExt cx="6300805" cy="1890565"/>
            </a:xfrm>
          </p:grpSpPr>
          <p:sp>
            <p:nvSpPr>
              <p:cNvPr id="25" name="Rechteck 24">
                <a:extLst>
                  <a:ext uri="{FF2B5EF4-FFF2-40B4-BE49-F238E27FC236}">
                    <a16:creationId xmlns:a16="http://schemas.microsoft.com/office/drawing/2014/main" id="{9463F3D8-9A27-BCD4-F987-9A11CF609D13}"/>
                  </a:ext>
                </a:extLst>
              </p:cNvPr>
              <p:cNvSpPr/>
              <p:nvPr/>
            </p:nvSpPr>
            <p:spPr>
              <a:xfrm>
                <a:off x="252366" y="1060728"/>
                <a:ext cx="6300805" cy="189056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26" name="Textfeld 25">
                <a:extLst>
                  <a:ext uri="{FF2B5EF4-FFF2-40B4-BE49-F238E27FC236}">
                    <a16:creationId xmlns:a16="http://schemas.microsoft.com/office/drawing/2014/main" id="{5685DF67-70AF-49CC-28C8-8510C2415463}"/>
                  </a:ext>
                </a:extLst>
              </p:cNvPr>
              <p:cNvSpPr txBox="1"/>
              <p:nvPr/>
            </p:nvSpPr>
            <p:spPr>
              <a:xfrm>
                <a:off x="281822" y="1179975"/>
                <a:ext cx="4680523" cy="196324"/>
              </a:xfrm>
              <a:prstGeom prst="rect">
                <a:avLst/>
              </a:prstGeom>
              <a:noFill/>
            </p:spPr>
            <p:txBody>
              <a:bodyPr wrap="square">
                <a:spAutoFit/>
              </a:bodyPr>
              <a:lstStyle/>
              <a:p>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grpSp>
        <p:sp>
          <p:nvSpPr>
            <p:cNvPr id="4" name="Textfeld 3">
              <a:extLst>
                <a:ext uri="{FF2B5EF4-FFF2-40B4-BE49-F238E27FC236}">
                  <a16:creationId xmlns:a16="http://schemas.microsoft.com/office/drawing/2014/main" id="{A95467F1-7D80-909E-48C2-F59B82235D30}"/>
                </a:ext>
              </a:extLst>
            </p:cNvPr>
            <p:cNvSpPr txBox="1"/>
            <p:nvPr/>
          </p:nvSpPr>
          <p:spPr>
            <a:xfrm>
              <a:off x="353689" y="1956166"/>
              <a:ext cx="5916298" cy="1600438"/>
            </a:xfrm>
            <a:prstGeom prst="rect">
              <a:avLst/>
            </a:prstGeom>
            <a:noFill/>
          </p:spPr>
          <p:txBody>
            <a:bodyPr wrap="square">
              <a:spAutoFit/>
            </a:bodyPr>
            <a:lstStyle/>
            <a:p>
              <a:pPr algn="just"/>
              <a:r>
                <a:rPr lang="de-DE" sz="1400" dirty="0" err="1"/>
                <a:t>Article</a:t>
              </a:r>
              <a:r>
                <a:rPr lang="de-DE" sz="1400" dirty="0"/>
                <a:t> 6 (c) ' </a:t>
              </a:r>
              <a:r>
                <a:rPr lang="de-DE" sz="1400" b="1" dirty="0"/>
                <a:t>Crimes </a:t>
              </a:r>
              <a:r>
                <a:rPr lang="de-DE" sz="1400" b="1" dirty="0" err="1"/>
                <a:t>against</a:t>
              </a:r>
              <a:r>
                <a:rPr lang="de-DE" sz="1400" b="1" dirty="0"/>
                <a:t> </a:t>
              </a:r>
              <a:r>
                <a:rPr lang="de-DE" sz="1400" b="1" dirty="0" err="1"/>
                <a:t>humanity</a:t>
              </a:r>
              <a:r>
                <a:rPr lang="de-DE" sz="1400" dirty="0"/>
                <a:t>.- ' </a:t>
              </a:r>
              <a:r>
                <a:rPr lang="de-DE" sz="1400" dirty="0" err="1"/>
                <a:t>namely</a:t>
              </a:r>
              <a:r>
                <a:rPr lang="de-DE" sz="1400" dirty="0"/>
                <a:t>, </a:t>
              </a:r>
              <a:r>
                <a:rPr lang="de-DE" sz="1400" dirty="0" err="1"/>
                <a:t>murder</a:t>
              </a:r>
              <a:r>
                <a:rPr lang="de-DE" sz="1400" dirty="0"/>
                <a:t>, </a:t>
              </a:r>
              <a:r>
                <a:rPr lang="de-DE" sz="1400" dirty="0" err="1"/>
                <a:t>extermination</a:t>
              </a:r>
              <a:r>
                <a:rPr lang="de-DE" sz="1400" dirty="0"/>
                <a:t>, </a:t>
              </a:r>
              <a:r>
                <a:rPr lang="de-DE" sz="1400" dirty="0" err="1"/>
                <a:t>enslavement</a:t>
              </a:r>
              <a:r>
                <a:rPr lang="de-DE" sz="1400" dirty="0"/>
                <a:t>, </a:t>
              </a:r>
              <a:r>
                <a:rPr lang="de-DE" sz="1400" dirty="0" err="1"/>
                <a:t>deportation</a:t>
              </a:r>
              <a:r>
                <a:rPr lang="de-DE" sz="1400" dirty="0"/>
                <a:t>, and </a:t>
              </a:r>
              <a:r>
                <a:rPr lang="de-DE" sz="1400" dirty="0" err="1"/>
                <a:t>other</a:t>
              </a:r>
              <a:r>
                <a:rPr lang="de-DE" sz="1400" dirty="0"/>
                <a:t> inhumane </a:t>
              </a:r>
              <a:r>
                <a:rPr lang="de-DE" sz="1400" dirty="0" err="1"/>
                <a:t>acts</a:t>
              </a:r>
              <a:r>
                <a:rPr lang="de-DE" sz="1400" dirty="0"/>
                <a:t> </a:t>
              </a:r>
              <a:r>
                <a:rPr lang="de-DE" sz="1400" dirty="0" err="1"/>
                <a:t>committed</a:t>
              </a:r>
              <a:r>
                <a:rPr lang="de-DE" sz="1400" dirty="0"/>
                <a:t> </a:t>
              </a:r>
              <a:r>
                <a:rPr lang="de-DE" sz="1400" dirty="0" err="1"/>
                <a:t>against</a:t>
              </a:r>
              <a:r>
                <a:rPr lang="de-DE" sz="1400" dirty="0"/>
                <a:t> </a:t>
              </a:r>
              <a:r>
                <a:rPr lang="de-DE" sz="1400" dirty="0" err="1"/>
                <a:t>any</a:t>
              </a:r>
              <a:r>
                <a:rPr lang="de-DE" sz="1400" dirty="0"/>
                <a:t> </a:t>
              </a:r>
              <a:r>
                <a:rPr lang="de-DE" sz="1400" dirty="0" err="1"/>
                <a:t>civilian</a:t>
              </a:r>
              <a:r>
                <a:rPr lang="de-DE" sz="1400" dirty="0"/>
                <a:t> </a:t>
              </a:r>
              <a:r>
                <a:rPr lang="de-DE" sz="1400" dirty="0" err="1"/>
                <a:t>population</a:t>
              </a:r>
              <a:r>
                <a:rPr lang="de-DE" sz="1400" dirty="0"/>
                <a:t>, </a:t>
              </a:r>
              <a:r>
                <a:rPr lang="de-DE" sz="1400" dirty="0" err="1"/>
                <a:t>before</a:t>
              </a:r>
              <a:r>
                <a:rPr lang="de-DE" sz="1400" dirty="0"/>
                <a:t> </a:t>
              </a:r>
              <a:r>
                <a:rPr lang="de-DE" sz="1400" dirty="0" err="1"/>
                <a:t>or</a:t>
              </a:r>
              <a:r>
                <a:rPr lang="de-DE" sz="1400" dirty="0"/>
                <a:t> </a:t>
              </a:r>
              <a:r>
                <a:rPr lang="de-DE" sz="1400" dirty="0" err="1"/>
                <a:t>during</a:t>
              </a:r>
              <a:r>
                <a:rPr lang="de-DE" sz="1400" dirty="0"/>
                <a:t> </a:t>
              </a:r>
              <a:r>
                <a:rPr lang="de-DE" sz="1400" dirty="0" err="1"/>
                <a:t>the</a:t>
              </a:r>
              <a:r>
                <a:rPr lang="de-DE" sz="1400" dirty="0"/>
                <a:t> war, </a:t>
              </a:r>
              <a:r>
                <a:rPr lang="de-DE" sz="1400" b="1" dirty="0" err="1">
                  <a:solidFill>
                    <a:srgbClr val="FF0000"/>
                  </a:solidFill>
                </a:rPr>
                <a:t>or</a:t>
              </a:r>
              <a:r>
                <a:rPr lang="de-DE" sz="1400" b="1" dirty="0"/>
                <a:t> </a:t>
              </a:r>
              <a:r>
                <a:rPr lang="de-DE" sz="1400" b="1" dirty="0" err="1"/>
                <a:t>persecutions</a:t>
              </a:r>
              <a:r>
                <a:rPr lang="de-DE" sz="1400" b="1" dirty="0"/>
                <a:t> on </a:t>
              </a:r>
              <a:r>
                <a:rPr lang="de-DE" sz="1400" b="1" dirty="0" err="1"/>
                <a:t>political</a:t>
              </a:r>
              <a:r>
                <a:rPr lang="de-DE" sz="1400" b="1" dirty="0"/>
                <a:t>, </a:t>
              </a:r>
              <a:r>
                <a:rPr lang="de-DE" sz="1400" b="1" dirty="0" err="1"/>
                <a:t>racial</a:t>
              </a:r>
              <a:r>
                <a:rPr lang="de-DE" sz="1400" b="1" dirty="0"/>
                <a:t> </a:t>
              </a:r>
              <a:r>
                <a:rPr lang="de-DE" sz="1400" b="1" dirty="0" err="1"/>
                <a:t>or</a:t>
              </a:r>
              <a:r>
                <a:rPr lang="de-DE" sz="1400" b="1" dirty="0"/>
                <a:t> </a:t>
              </a:r>
              <a:r>
                <a:rPr lang="de-DE" sz="1400" b="1" dirty="0" err="1"/>
                <a:t>religious</a:t>
              </a:r>
              <a:r>
                <a:rPr lang="de-DE" sz="1400" b="1" dirty="0"/>
                <a:t> </a:t>
              </a:r>
              <a:r>
                <a:rPr lang="de-DE" sz="1400" b="1" dirty="0" err="1"/>
                <a:t>grounds</a:t>
              </a:r>
              <a:r>
                <a:rPr lang="de-DE" sz="1400" b="1" dirty="0"/>
                <a:t> in </a:t>
              </a:r>
              <a:r>
                <a:rPr lang="de-DE" sz="1400" b="1" dirty="0" err="1"/>
                <a:t>execution</a:t>
              </a:r>
              <a:r>
                <a:rPr lang="de-DE" sz="1400" b="1" dirty="0"/>
                <a:t> </a:t>
              </a:r>
              <a:r>
                <a:rPr lang="de-DE" sz="1400" b="1" dirty="0" err="1"/>
                <a:t>of</a:t>
              </a:r>
              <a:r>
                <a:rPr lang="de-DE" sz="1400" b="1" dirty="0"/>
                <a:t> </a:t>
              </a:r>
              <a:r>
                <a:rPr lang="de-DE" sz="1400" b="1" dirty="0" err="1"/>
                <a:t>or</a:t>
              </a:r>
              <a:r>
                <a:rPr lang="de-DE" sz="1400" b="1" dirty="0"/>
                <a:t> in </a:t>
              </a:r>
              <a:r>
                <a:rPr lang="de-DE" sz="1400" b="1" dirty="0" err="1"/>
                <a:t>connection</a:t>
              </a:r>
              <a:r>
                <a:rPr lang="de-DE" sz="1400" b="1" dirty="0"/>
                <a:t> </a:t>
              </a:r>
              <a:r>
                <a:rPr lang="de-DE" sz="1400" b="1" dirty="0" err="1"/>
                <a:t>with</a:t>
              </a:r>
              <a:r>
                <a:rPr lang="de-DE" sz="1400" b="1" dirty="0"/>
                <a:t> </a:t>
              </a:r>
              <a:r>
                <a:rPr lang="de-DE" sz="1400" b="1" dirty="0" err="1"/>
                <a:t>any</a:t>
              </a:r>
              <a:r>
                <a:rPr lang="de-DE" sz="1400" b="1" dirty="0"/>
                <a:t> </a:t>
              </a:r>
              <a:r>
                <a:rPr lang="de-DE" sz="1400" b="1" dirty="0" err="1"/>
                <a:t>crime</a:t>
              </a:r>
              <a:r>
                <a:rPr lang="de-DE" sz="1400" dirty="0"/>
                <a:t> </a:t>
              </a:r>
              <a:r>
                <a:rPr lang="de-DE" sz="1400" dirty="0" err="1"/>
                <a:t>within</a:t>
              </a:r>
              <a:r>
                <a:rPr lang="de-DE" sz="1400" dirty="0"/>
                <a:t> </a:t>
              </a:r>
              <a:r>
                <a:rPr lang="de-DE" sz="1400" dirty="0" err="1"/>
                <a:t>the</a:t>
              </a:r>
              <a:r>
                <a:rPr lang="de-DE" sz="1400" dirty="0"/>
                <a:t> </a:t>
              </a:r>
              <a:r>
                <a:rPr lang="de-DE" sz="1400" dirty="0" err="1"/>
                <a:t>jurisdiction</a:t>
              </a:r>
              <a:r>
                <a:rPr lang="de-DE" sz="1400" dirty="0"/>
                <a:t> </a:t>
              </a:r>
              <a:r>
                <a:rPr lang="de-DE" sz="1400" dirty="0" err="1"/>
                <a:t>of</a:t>
              </a:r>
              <a:r>
                <a:rPr lang="de-DE" sz="1400" dirty="0"/>
                <a:t> </a:t>
              </a:r>
              <a:r>
                <a:rPr lang="de-DE" sz="1400" dirty="0" err="1"/>
                <a:t>the</a:t>
              </a:r>
              <a:r>
                <a:rPr lang="de-DE" sz="1400" dirty="0"/>
                <a:t> Tribunal, </a:t>
              </a:r>
              <a:r>
                <a:rPr lang="de-DE" sz="1400" dirty="0" err="1"/>
                <a:t>whether</a:t>
              </a:r>
              <a:r>
                <a:rPr lang="de-DE" sz="1400" dirty="0"/>
                <a:t> </a:t>
              </a:r>
              <a:r>
                <a:rPr lang="de-DE" sz="1400" dirty="0" err="1"/>
                <a:t>or</a:t>
              </a:r>
              <a:r>
                <a:rPr lang="de-DE" sz="1400" dirty="0"/>
                <a:t> not in </a:t>
              </a:r>
              <a:r>
                <a:rPr lang="de-DE" sz="1400" dirty="0" err="1"/>
                <a:t>violation</a:t>
              </a:r>
              <a:r>
                <a:rPr lang="de-DE" sz="1400" dirty="0"/>
                <a:t> </a:t>
              </a:r>
              <a:r>
                <a:rPr lang="de-DE" sz="1400" dirty="0" err="1"/>
                <a:t>of</a:t>
              </a:r>
              <a:r>
                <a:rPr lang="de-DE" sz="1400" dirty="0"/>
                <a:t> </a:t>
              </a:r>
              <a:r>
                <a:rPr lang="de-DE" sz="1400" dirty="0" err="1"/>
                <a:t>the</a:t>
              </a:r>
              <a:r>
                <a:rPr lang="de-DE" sz="1400" dirty="0"/>
                <a:t> </a:t>
              </a:r>
              <a:r>
                <a:rPr lang="de-DE" sz="1400" dirty="0" err="1"/>
                <a:t>domestic</a:t>
              </a:r>
              <a:r>
                <a:rPr lang="de-DE" sz="1400" dirty="0"/>
                <a:t> </a:t>
              </a:r>
              <a:r>
                <a:rPr lang="de-DE" sz="1400" dirty="0" err="1"/>
                <a:t>law</a:t>
              </a:r>
              <a:r>
                <a:rPr lang="de-DE" sz="1400" dirty="0"/>
                <a:t> </a:t>
              </a:r>
              <a:r>
                <a:rPr lang="de-DE" sz="1400" dirty="0" err="1"/>
                <a:t>of</a:t>
              </a:r>
              <a:r>
                <a:rPr lang="de-DE" sz="1400" dirty="0"/>
                <a:t> </a:t>
              </a:r>
              <a:r>
                <a:rPr lang="de-DE" sz="1400" dirty="0" err="1"/>
                <a:t>the</a:t>
              </a:r>
              <a:r>
                <a:rPr lang="de-DE" sz="1400" dirty="0"/>
                <a:t> </a:t>
              </a:r>
              <a:r>
                <a:rPr lang="de-DE" sz="1400" dirty="0" err="1"/>
                <a:t>country</a:t>
              </a:r>
              <a:r>
                <a:rPr lang="de-DE" sz="1400" dirty="0"/>
                <a:t> </a:t>
              </a:r>
              <a:r>
                <a:rPr lang="de-DE" sz="1400" dirty="0" err="1"/>
                <a:t>where</a:t>
              </a:r>
              <a:r>
                <a:rPr lang="de-DE" sz="1400" dirty="0"/>
                <a:t> </a:t>
              </a:r>
              <a:r>
                <a:rPr lang="de-DE" sz="1400" dirty="0" err="1"/>
                <a:t>perpetrated</a:t>
              </a:r>
              <a:r>
                <a:rPr lang="de-DE" sz="1400" dirty="0"/>
                <a:t>. London Charter </a:t>
              </a:r>
            </a:p>
          </p:txBody>
        </p:sp>
        <p:sp>
          <p:nvSpPr>
            <p:cNvPr id="6" name="Textfeld 5">
              <a:extLst>
                <a:ext uri="{FF2B5EF4-FFF2-40B4-BE49-F238E27FC236}">
                  <a16:creationId xmlns:a16="http://schemas.microsoft.com/office/drawing/2014/main" id="{B96A6F4A-44C8-F20A-B337-30A70C259CC3}"/>
                </a:ext>
              </a:extLst>
            </p:cNvPr>
            <p:cNvSpPr txBox="1"/>
            <p:nvPr/>
          </p:nvSpPr>
          <p:spPr>
            <a:xfrm>
              <a:off x="1025838" y="1177528"/>
              <a:ext cx="4572000" cy="369332"/>
            </a:xfrm>
            <a:prstGeom prst="rect">
              <a:avLst/>
            </a:prstGeom>
            <a:noFill/>
          </p:spPr>
          <p:txBody>
            <a:bodyPr wrap="square">
              <a:spAutoFit/>
            </a:bodyPr>
            <a:lstStyle/>
            <a:p>
              <a:pPr algn="ctr"/>
              <a:r>
                <a:rPr lang="de-DE" sz="1800" b="1" kern="100" dirty="0">
                  <a:effectLst/>
                  <a:latin typeface="Arial" panose="020B0604020202020204" pitchFamily="34" charset="0"/>
                  <a:ea typeface="Calibri" panose="020F0502020204030204" pitchFamily="34" charset="0"/>
                  <a:cs typeface="Arial" panose="020B0604020202020204" pitchFamily="34" charset="0"/>
                </a:rPr>
                <a:t>International Military Tribunal</a:t>
              </a:r>
              <a:endParaRPr lang="de-DE" sz="1600" b="1" kern="100" dirty="0">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8" name="Gruppieren 7">
            <a:extLst>
              <a:ext uri="{FF2B5EF4-FFF2-40B4-BE49-F238E27FC236}">
                <a16:creationId xmlns:a16="http://schemas.microsoft.com/office/drawing/2014/main" id="{98294AEB-D13B-E42A-7DF6-CE3C0674BB2F}"/>
              </a:ext>
            </a:extLst>
          </p:cNvPr>
          <p:cNvGrpSpPr/>
          <p:nvPr/>
        </p:nvGrpSpPr>
        <p:grpSpPr>
          <a:xfrm>
            <a:off x="148044" y="3944996"/>
            <a:ext cx="6120783" cy="967053"/>
            <a:chOff x="313808" y="1131566"/>
            <a:chExt cx="6120783" cy="2694601"/>
          </a:xfrm>
        </p:grpSpPr>
        <p:grpSp>
          <p:nvGrpSpPr>
            <p:cNvPr id="9" name="Gruppieren 8">
              <a:extLst>
                <a:ext uri="{FF2B5EF4-FFF2-40B4-BE49-F238E27FC236}">
                  <a16:creationId xmlns:a16="http://schemas.microsoft.com/office/drawing/2014/main" id="{462B7C5E-EBE3-7544-6F02-DCD9C8AC3939}"/>
                </a:ext>
              </a:extLst>
            </p:cNvPr>
            <p:cNvGrpSpPr/>
            <p:nvPr/>
          </p:nvGrpSpPr>
          <p:grpSpPr>
            <a:xfrm>
              <a:off x="313808" y="1131566"/>
              <a:ext cx="6120783" cy="2694601"/>
              <a:chOff x="252366" y="1060728"/>
              <a:chExt cx="6300805" cy="1890565"/>
            </a:xfrm>
          </p:grpSpPr>
          <p:sp>
            <p:nvSpPr>
              <p:cNvPr id="12" name="Rechteck 11">
                <a:extLst>
                  <a:ext uri="{FF2B5EF4-FFF2-40B4-BE49-F238E27FC236}">
                    <a16:creationId xmlns:a16="http://schemas.microsoft.com/office/drawing/2014/main" id="{8F732495-8962-A62C-E4AF-CD2D387A8A41}"/>
                  </a:ext>
                </a:extLst>
              </p:cNvPr>
              <p:cNvSpPr/>
              <p:nvPr/>
            </p:nvSpPr>
            <p:spPr>
              <a:xfrm>
                <a:off x="252366" y="1060728"/>
                <a:ext cx="6300805" cy="189056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3" name="Textfeld 12">
                <a:extLst>
                  <a:ext uri="{FF2B5EF4-FFF2-40B4-BE49-F238E27FC236}">
                    <a16:creationId xmlns:a16="http://schemas.microsoft.com/office/drawing/2014/main" id="{1E4658D5-590B-A8C0-1719-329DF81532FD}"/>
                  </a:ext>
                </a:extLst>
              </p:cNvPr>
              <p:cNvSpPr txBox="1"/>
              <p:nvPr/>
            </p:nvSpPr>
            <p:spPr>
              <a:xfrm>
                <a:off x="281822" y="1179975"/>
                <a:ext cx="4680523" cy="196324"/>
              </a:xfrm>
              <a:prstGeom prst="rect">
                <a:avLst/>
              </a:prstGeom>
              <a:noFill/>
            </p:spPr>
            <p:txBody>
              <a:bodyPr wrap="square">
                <a:spAutoFit/>
              </a:bodyPr>
              <a:lstStyle/>
              <a:p>
                <a:endParaRPr lang="en-US" sz="1400" dirty="0">
                  <a:effectLst/>
                  <a:latin typeface="Arial" panose="020B0604020202020204" pitchFamily="34" charset="0"/>
                  <a:ea typeface="Calibri" panose="020F0502020204030204" pitchFamily="34" charset="0"/>
                  <a:cs typeface="Arial" panose="020B0604020202020204" pitchFamily="34" charset="0"/>
                </a:endParaRPr>
              </a:p>
            </p:txBody>
          </p:sp>
        </p:grpSp>
        <p:sp>
          <p:nvSpPr>
            <p:cNvPr id="10" name="Textfeld 9">
              <a:extLst>
                <a:ext uri="{FF2B5EF4-FFF2-40B4-BE49-F238E27FC236}">
                  <a16:creationId xmlns:a16="http://schemas.microsoft.com/office/drawing/2014/main" id="{CB0A1E55-A33A-82B5-B432-256C84769A54}"/>
                </a:ext>
              </a:extLst>
            </p:cNvPr>
            <p:cNvSpPr txBox="1"/>
            <p:nvPr/>
          </p:nvSpPr>
          <p:spPr>
            <a:xfrm>
              <a:off x="353689" y="1956166"/>
              <a:ext cx="5916298" cy="1543663"/>
            </a:xfrm>
            <a:prstGeom prst="rect">
              <a:avLst/>
            </a:prstGeom>
            <a:noFill/>
          </p:spPr>
          <p:txBody>
            <a:bodyPr wrap="square">
              <a:spAutoFit/>
            </a:bodyPr>
            <a:lstStyle/>
            <a:p>
              <a:pPr algn="just"/>
              <a:r>
                <a:rPr lang="en-US" sz="1000" i="1" dirty="0">
                  <a:effectLst/>
                  <a:latin typeface="Arial" panose="020B0604020202020204" pitchFamily="34" charset="0"/>
                  <a:ea typeface="Calibri" panose="020F0502020204030204" pitchFamily="34" charset="0"/>
                  <a:cs typeface="Arial" panose="020B0604020202020204" pitchFamily="34" charset="0"/>
                </a:rPr>
                <a:t>Such was the poison Streicher </a:t>
              </a:r>
              <a:r>
                <a:rPr lang="en-US" sz="1000" b="1" i="1" dirty="0">
                  <a:effectLst/>
                  <a:latin typeface="Arial" panose="020B0604020202020204" pitchFamily="34" charset="0"/>
                  <a:ea typeface="Calibri" panose="020F0502020204030204" pitchFamily="34" charset="0"/>
                  <a:cs typeface="Arial" panose="020B0604020202020204" pitchFamily="34" charset="0"/>
                </a:rPr>
                <a:t>injected into the minds of thousands of Germans </a:t>
              </a:r>
              <a:r>
                <a:rPr lang="en-US" sz="1000" i="1" dirty="0">
                  <a:effectLst/>
                  <a:latin typeface="Arial" panose="020B0604020202020204" pitchFamily="34" charset="0"/>
                  <a:ea typeface="Calibri" panose="020F0502020204030204" pitchFamily="34" charset="0"/>
                  <a:cs typeface="Arial" panose="020B0604020202020204" pitchFamily="34" charset="0"/>
                </a:rPr>
                <a:t>which caused them to follow the National Socialist policy of Jewish persecution and extermination Streicher's relentless incitement to murder and extermination</a:t>
              </a:r>
              <a:r>
                <a:rPr lang="de-DE" sz="1000" dirty="0">
                  <a:effectLst/>
                  <a:latin typeface="Arial" panose="020B0604020202020204" pitchFamily="34" charset="0"/>
                  <a:cs typeface="Arial" panose="020B0604020202020204" pitchFamily="34" charset="0"/>
                </a:rPr>
                <a:t> </a:t>
              </a:r>
              <a:endParaRPr lang="de-DE" sz="1000"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749E5980-09FA-5576-08B4-31C7F979546F}"/>
                </a:ext>
              </a:extLst>
            </p:cNvPr>
            <p:cNvSpPr txBox="1"/>
            <p:nvPr/>
          </p:nvSpPr>
          <p:spPr>
            <a:xfrm>
              <a:off x="1025838" y="1177528"/>
              <a:ext cx="4572000" cy="276999"/>
            </a:xfrm>
            <a:prstGeom prst="rect">
              <a:avLst/>
            </a:prstGeom>
            <a:noFill/>
          </p:spPr>
          <p:txBody>
            <a:bodyPr wrap="square">
              <a:spAutoFit/>
            </a:bodyPr>
            <a:lstStyle/>
            <a:p>
              <a:pPr algn="ctr"/>
              <a:r>
                <a:rPr lang="de-DE" sz="1200" b="1" kern="100" dirty="0">
                  <a:effectLst/>
                  <a:latin typeface="Arial" panose="020B0604020202020204" pitchFamily="34" charset="0"/>
                  <a:ea typeface="Calibri" panose="020F0502020204030204" pitchFamily="34" charset="0"/>
                  <a:cs typeface="Arial" panose="020B0604020202020204" pitchFamily="34" charset="0"/>
                </a:rPr>
                <a:t>Julius Streicher</a:t>
              </a:r>
            </a:p>
          </p:txBody>
        </p:sp>
      </p:grpSp>
      <p:pic>
        <p:nvPicPr>
          <p:cNvPr id="3076" name="Picture 4" descr="overlay-picture">
            <a:extLst>
              <a:ext uri="{FF2B5EF4-FFF2-40B4-BE49-F238E27FC236}">
                <a16:creationId xmlns:a16="http://schemas.microsoft.com/office/drawing/2014/main" id="{881C37E9-3A6D-FC52-D305-8684AED387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9208" y="3097386"/>
            <a:ext cx="1167571" cy="160770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20">
            <a:extLst>
              <a:ext uri="{FF2B5EF4-FFF2-40B4-BE49-F238E27FC236}">
                <a16:creationId xmlns:a16="http://schemas.microsoft.com/office/drawing/2014/main" id="{B110C0E7-C648-B706-EFE8-0125C35620A2}"/>
              </a:ext>
            </a:extLst>
          </p:cNvPr>
          <p:cNvSpPr txBox="1"/>
          <p:nvPr/>
        </p:nvSpPr>
        <p:spPr>
          <a:xfrm>
            <a:off x="7309208" y="4785091"/>
            <a:ext cx="1260161" cy="253916"/>
          </a:xfrm>
          <a:prstGeom prst="rect">
            <a:avLst/>
          </a:prstGeom>
          <a:noFill/>
        </p:spPr>
        <p:txBody>
          <a:bodyPr wrap="square">
            <a:spAutoFit/>
          </a:bodyPr>
          <a:lstStyle/>
          <a:p>
            <a:r>
              <a:rPr lang="de-DE" sz="1050" b="1" dirty="0"/>
              <a:t>Julius Streicher</a:t>
            </a:r>
          </a:p>
        </p:txBody>
      </p:sp>
      <p:sp>
        <p:nvSpPr>
          <p:cNvPr id="15" name="TextBox 20">
            <a:extLst>
              <a:ext uri="{FF2B5EF4-FFF2-40B4-BE49-F238E27FC236}">
                <a16:creationId xmlns:a16="http://schemas.microsoft.com/office/drawing/2014/main" id="{98AA6D5B-B4D7-78CA-E2B7-71033122CC93}"/>
              </a:ext>
            </a:extLst>
          </p:cNvPr>
          <p:cNvSpPr txBox="1"/>
          <p:nvPr/>
        </p:nvSpPr>
        <p:spPr>
          <a:xfrm>
            <a:off x="7237627" y="2736364"/>
            <a:ext cx="1403322" cy="253916"/>
          </a:xfrm>
          <a:prstGeom prst="rect">
            <a:avLst/>
          </a:prstGeom>
          <a:noFill/>
        </p:spPr>
        <p:txBody>
          <a:bodyPr wrap="square">
            <a:spAutoFit/>
          </a:bodyPr>
          <a:lstStyle/>
          <a:p>
            <a:r>
              <a:rPr lang="de-DE" sz="1050" b="1" dirty="0" err="1"/>
              <a:t>Nuremberg</a:t>
            </a:r>
            <a:r>
              <a:rPr lang="de-DE" sz="1050" b="1" dirty="0"/>
              <a:t> Trials</a:t>
            </a:r>
          </a:p>
        </p:txBody>
      </p:sp>
      <p:sp>
        <p:nvSpPr>
          <p:cNvPr id="21" name="TextBox 20">
            <a:extLst>
              <a:ext uri="{FF2B5EF4-FFF2-40B4-BE49-F238E27FC236}">
                <a16:creationId xmlns:a16="http://schemas.microsoft.com/office/drawing/2014/main" id="{E3CA715E-B5AD-DF34-2C18-30BB90FFEDAF}"/>
              </a:ext>
            </a:extLst>
          </p:cNvPr>
          <p:cNvSpPr txBox="1"/>
          <p:nvPr/>
        </p:nvSpPr>
        <p:spPr>
          <a:xfrm>
            <a:off x="3786377" y="1351323"/>
            <a:ext cx="2340299" cy="307777"/>
          </a:xfrm>
          <a:prstGeom prst="rect">
            <a:avLst/>
          </a:prstGeom>
          <a:noFill/>
        </p:spPr>
        <p:txBody>
          <a:bodyPr wrap="square">
            <a:spAutoFit/>
          </a:bodyPr>
          <a:lstStyle/>
          <a:p>
            <a:r>
              <a:rPr lang="en-US" sz="1400" b="1" i="1" dirty="0">
                <a:solidFill>
                  <a:srgbClr val="FF0000"/>
                </a:solidFill>
                <a:latin typeface="Arial" panose="020B0604020202020204" pitchFamily="34" charset="0"/>
                <a:cs typeface="Arial" panose="020B0604020202020204" pitchFamily="34" charset="0"/>
              </a:rPr>
              <a:t>Not a standalone crime </a:t>
            </a:r>
            <a:endParaRPr lang="de-DE" sz="1400" dirty="0">
              <a:solidFill>
                <a:srgbClr val="FF0000"/>
              </a:solidFill>
            </a:endParaRPr>
          </a:p>
        </p:txBody>
      </p:sp>
      <p:cxnSp>
        <p:nvCxnSpPr>
          <p:cNvPr id="17" name="Gerade Verbindung 16">
            <a:extLst>
              <a:ext uri="{FF2B5EF4-FFF2-40B4-BE49-F238E27FC236}">
                <a16:creationId xmlns:a16="http://schemas.microsoft.com/office/drawing/2014/main" id="{79790D9A-AD38-42DF-D5F5-A1E1CCD4D111}"/>
              </a:ext>
            </a:extLst>
          </p:cNvPr>
          <p:cNvCxnSpPr/>
          <p:nvPr/>
        </p:nvCxnSpPr>
        <p:spPr>
          <a:xfrm>
            <a:off x="338289" y="2318438"/>
            <a:ext cx="5580713"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18" name="Ring 17">
            <a:extLst>
              <a:ext uri="{FF2B5EF4-FFF2-40B4-BE49-F238E27FC236}">
                <a16:creationId xmlns:a16="http://schemas.microsoft.com/office/drawing/2014/main" id="{1B06AA7F-8666-438A-7767-0F0515667FDC}"/>
              </a:ext>
            </a:extLst>
          </p:cNvPr>
          <p:cNvSpPr/>
          <p:nvPr/>
        </p:nvSpPr>
        <p:spPr>
          <a:xfrm>
            <a:off x="170497" y="2452956"/>
            <a:ext cx="1341112" cy="372106"/>
          </a:xfrm>
          <a:prstGeom prst="donut">
            <a:avLst>
              <a:gd name="adj" fmla="val 3893"/>
            </a:avLst>
          </a:prstGeom>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rgbClr val="FF0000"/>
              </a:solidFill>
            </a:endParaRPr>
          </a:p>
        </p:txBody>
      </p:sp>
      <p:cxnSp>
        <p:nvCxnSpPr>
          <p:cNvPr id="20" name="Gerade Verbindung mit Pfeil 19">
            <a:extLst>
              <a:ext uri="{FF2B5EF4-FFF2-40B4-BE49-F238E27FC236}">
                <a16:creationId xmlns:a16="http://schemas.microsoft.com/office/drawing/2014/main" id="{82F1AC2A-A28F-349C-E530-CAB9EA8C87CC}"/>
              </a:ext>
            </a:extLst>
          </p:cNvPr>
          <p:cNvCxnSpPr/>
          <p:nvPr/>
        </p:nvCxnSpPr>
        <p:spPr>
          <a:xfrm flipV="1">
            <a:off x="1331586" y="1671635"/>
            <a:ext cx="3060391" cy="900115"/>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22" name="TextBox 20">
            <a:extLst>
              <a:ext uri="{FF2B5EF4-FFF2-40B4-BE49-F238E27FC236}">
                <a16:creationId xmlns:a16="http://schemas.microsoft.com/office/drawing/2014/main" id="{3F04E396-208E-AC52-0455-CFDD22ADA8B6}"/>
              </a:ext>
            </a:extLst>
          </p:cNvPr>
          <p:cNvSpPr txBox="1"/>
          <p:nvPr/>
        </p:nvSpPr>
        <p:spPr>
          <a:xfrm>
            <a:off x="1871655" y="231451"/>
            <a:ext cx="6480828" cy="400110"/>
          </a:xfrm>
          <a:prstGeom prst="rect">
            <a:avLst/>
          </a:prstGeom>
          <a:noFill/>
        </p:spPr>
        <p:txBody>
          <a:bodyPr wrap="square">
            <a:spAutoFit/>
          </a:bodyPr>
          <a:lstStyle/>
          <a:p>
            <a:r>
              <a:rPr lang="de-DE" sz="2000" dirty="0"/>
              <a:t>I. </a:t>
            </a:r>
            <a:r>
              <a:rPr lang="de-DE" sz="2000" dirty="0" err="1"/>
              <a:t>Historicial</a:t>
            </a:r>
            <a:r>
              <a:rPr lang="de-DE" sz="2000" dirty="0"/>
              <a:t> </a:t>
            </a:r>
            <a:r>
              <a:rPr lang="de-DE" sz="2000" dirty="0" err="1"/>
              <a:t>Overview</a:t>
            </a:r>
            <a:r>
              <a:rPr lang="de-DE" sz="2000" dirty="0"/>
              <a:t> (3/3)</a:t>
            </a:r>
          </a:p>
        </p:txBody>
      </p:sp>
    </p:spTree>
    <p:extLst>
      <p:ext uri="{BB962C8B-B14F-4D97-AF65-F5344CB8AC3E}">
        <p14:creationId xmlns:p14="http://schemas.microsoft.com/office/powerpoint/2010/main" val="297554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3CA715E-B5AD-DF34-2C18-30BB90FFEDAF}"/>
              </a:ext>
            </a:extLst>
          </p:cNvPr>
          <p:cNvSpPr txBox="1"/>
          <p:nvPr/>
        </p:nvSpPr>
        <p:spPr>
          <a:xfrm>
            <a:off x="1871655" y="231451"/>
            <a:ext cx="6480828" cy="400110"/>
          </a:xfrm>
          <a:prstGeom prst="rect">
            <a:avLst/>
          </a:prstGeom>
          <a:noFill/>
        </p:spPr>
        <p:txBody>
          <a:bodyPr wrap="square">
            <a:spAutoFit/>
          </a:bodyPr>
          <a:lstStyle/>
          <a:p>
            <a:r>
              <a:rPr lang="de-DE" sz="2000" dirty="0"/>
              <a:t>II. Crime </a:t>
            </a:r>
            <a:r>
              <a:rPr lang="de-DE" sz="2000" dirty="0" err="1"/>
              <a:t>of</a:t>
            </a:r>
            <a:r>
              <a:rPr lang="de-DE" sz="2000" dirty="0"/>
              <a:t> </a:t>
            </a:r>
            <a:r>
              <a:rPr lang="de-DE" sz="2000" dirty="0" err="1"/>
              <a:t>Persecution</a:t>
            </a:r>
            <a:r>
              <a:rPr lang="de-DE" sz="2000" dirty="0"/>
              <a:t> in </a:t>
            </a:r>
            <a:r>
              <a:rPr lang="de-DE" sz="2000" dirty="0" err="1"/>
              <a:t>the</a:t>
            </a:r>
            <a:r>
              <a:rPr lang="de-DE" sz="2000" dirty="0"/>
              <a:t> Rome Statute (1/3) </a:t>
            </a:r>
          </a:p>
        </p:txBody>
      </p:sp>
      <p:sp>
        <p:nvSpPr>
          <p:cNvPr id="2" name="Dreieck 1">
            <a:extLst>
              <a:ext uri="{FF2B5EF4-FFF2-40B4-BE49-F238E27FC236}">
                <a16:creationId xmlns:a16="http://schemas.microsoft.com/office/drawing/2014/main" id="{2B84444F-ADE5-1FBC-6918-AE74130EC8E3}"/>
              </a:ext>
            </a:extLst>
          </p:cNvPr>
          <p:cNvSpPr/>
          <p:nvPr/>
        </p:nvSpPr>
        <p:spPr>
          <a:xfrm>
            <a:off x="611494" y="1311589"/>
            <a:ext cx="3603622" cy="3420437"/>
          </a:xfrm>
          <a:prstGeom prst="triangl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cxnSp>
        <p:nvCxnSpPr>
          <p:cNvPr id="29" name="Gerade Verbindung mit Pfeil 28">
            <a:extLst>
              <a:ext uri="{FF2B5EF4-FFF2-40B4-BE49-F238E27FC236}">
                <a16:creationId xmlns:a16="http://schemas.microsoft.com/office/drawing/2014/main" id="{71FB9243-65F5-5448-6560-7599AEB8B215}"/>
              </a:ext>
            </a:extLst>
          </p:cNvPr>
          <p:cNvCxnSpPr>
            <a:cxnSpLocks/>
          </p:cNvCxnSpPr>
          <p:nvPr/>
        </p:nvCxnSpPr>
        <p:spPr>
          <a:xfrm>
            <a:off x="251448" y="4732026"/>
            <a:ext cx="450057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1" name="Gerade Verbindung mit Pfeil 30">
            <a:extLst>
              <a:ext uri="{FF2B5EF4-FFF2-40B4-BE49-F238E27FC236}">
                <a16:creationId xmlns:a16="http://schemas.microsoft.com/office/drawing/2014/main" id="{2358C982-F632-91D2-F60B-BF5D0D2E71BD}"/>
              </a:ext>
            </a:extLst>
          </p:cNvPr>
          <p:cNvCxnSpPr>
            <a:cxnSpLocks/>
          </p:cNvCxnSpPr>
          <p:nvPr/>
        </p:nvCxnSpPr>
        <p:spPr>
          <a:xfrm>
            <a:off x="251448" y="3831911"/>
            <a:ext cx="450057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2" name="Gerade Verbindung mit Pfeil 31">
            <a:extLst>
              <a:ext uri="{FF2B5EF4-FFF2-40B4-BE49-F238E27FC236}">
                <a16:creationId xmlns:a16="http://schemas.microsoft.com/office/drawing/2014/main" id="{03B6D5A1-3282-26CC-52D5-AB59749999A3}"/>
              </a:ext>
            </a:extLst>
          </p:cNvPr>
          <p:cNvCxnSpPr>
            <a:cxnSpLocks/>
          </p:cNvCxnSpPr>
          <p:nvPr/>
        </p:nvCxnSpPr>
        <p:spPr>
          <a:xfrm>
            <a:off x="251448" y="2931796"/>
            <a:ext cx="450057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33" name="Gerade Verbindung mit Pfeil 32">
            <a:extLst>
              <a:ext uri="{FF2B5EF4-FFF2-40B4-BE49-F238E27FC236}">
                <a16:creationId xmlns:a16="http://schemas.microsoft.com/office/drawing/2014/main" id="{C6B826CA-1394-F809-FBDD-7506601FD7F7}"/>
              </a:ext>
            </a:extLst>
          </p:cNvPr>
          <p:cNvCxnSpPr>
            <a:cxnSpLocks/>
          </p:cNvCxnSpPr>
          <p:nvPr/>
        </p:nvCxnSpPr>
        <p:spPr>
          <a:xfrm>
            <a:off x="251448" y="2031681"/>
            <a:ext cx="450057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4" name="Textfeld 33">
            <a:extLst>
              <a:ext uri="{FF2B5EF4-FFF2-40B4-BE49-F238E27FC236}">
                <a16:creationId xmlns:a16="http://schemas.microsoft.com/office/drawing/2014/main" id="{012235F6-8347-0D1E-2B12-CE612B59214A}"/>
              </a:ext>
            </a:extLst>
          </p:cNvPr>
          <p:cNvSpPr txBox="1"/>
          <p:nvPr/>
        </p:nvSpPr>
        <p:spPr>
          <a:xfrm>
            <a:off x="1241574" y="4034625"/>
            <a:ext cx="2520322" cy="584775"/>
          </a:xfrm>
          <a:prstGeom prst="rect">
            <a:avLst/>
          </a:prstGeom>
          <a:noFill/>
        </p:spPr>
        <p:txBody>
          <a:bodyPr wrap="square" rtlCol="0">
            <a:spAutoFit/>
          </a:bodyPr>
          <a:lstStyle/>
          <a:p>
            <a:pPr algn="ctr"/>
            <a:r>
              <a:rPr lang="de-DE" sz="1600" dirty="0"/>
              <a:t>Level 1</a:t>
            </a:r>
          </a:p>
          <a:p>
            <a:pPr algn="ctr"/>
            <a:r>
              <a:rPr lang="de-DE" sz="1600" dirty="0" err="1"/>
              <a:t>Discrimination</a:t>
            </a:r>
            <a:endParaRPr lang="de-DE" sz="1600" dirty="0"/>
          </a:p>
        </p:txBody>
      </p:sp>
      <p:sp>
        <p:nvSpPr>
          <p:cNvPr id="36" name="Textfeld 35">
            <a:extLst>
              <a:ext uri="{FF2B5EF4-FFF2-40B4-BE49-F238E27FC236}">
                <a16:creationId xmlns:a16="http://schemas.microsoft.com/office/drawing/2014/main" id="{CAF72B31-9658-70B1-47D6-AFC85BA69464}"/>
              </a:ext>
            </a:extLst>
          </p:cNvPr>
          <p:cNvSpPr txBox="1"/>
          <p:nvPr/>
        </p:nvSpPr>
        <p:spPr>
          <a:xfrm>
            <a:off x="4657502" y="4298179"/>
            <a:ext cx="4320553" cy="523220"/>
          </a:xfrm>
          <a:prstGeom prst="rect">
            <a:avLst/>
          </a:prstGeom>
          <a:noFill/>
        </p:spPr>
        <p:txBody>
          <a:bodyPr wrap="square">
            <a:spAutoFit/>
          </a:bodyPr>
          <a:lstStyle/>
          <a:p>
            <a:pPr algn="ctr"/>
            <a:r>
              <a:rPr lang="en-US" sz="1400" b="1" dirty="0">
                <a:effectLst/>
                <a:latin typeface="Arial" panose="020B0604020202020204" pitchFamily="34" charset="0"/>
                <a:ea typeface="Calibri" panose="020F0502020204030204" pitchFamily="34" charset="0"/>
                <a:cs typeface="Arial" panose="020B0604020202020204" pitchFamily="34" charset="0"/>
              </a:rPr>
              <a:t>acts of prejudice or bias </a:t>
            </a:r>
            <a:r>
              <a:rPr lang="en-US" sz="1400" dirty="0">
                <a:effectLst/>
                <a:latin typeface="Arial" panose="020B0604020202020204" pitchFamily="34" charset="0"/>
                <a:ea typeface="Calibri" panose="020F0502020204030204" pitchFamily="34" charset="0"/>
                <a:cs typeface="Arial" panose="020B0604020202020204" pitchFamily="34" charset="0"/>
              </a:rPr>
              <a:t>against individuals or groups based on certain characteristics</a:t>
            </a:r>
            <a:r>
              <a:rPr lang="de-DE" sz="1400" dirty="0">
                <a:effectLst/>
                <a:latin typeface="Arial" panose="020B0604020202020204" pitchFamily="34" charset="0"/>
                <a:cs typeface="Arial" panose="020B0604020202020204" pitchFamily="34" charset="0"/>
              </a:rPr>
              <a:t> </a:t>
            </a:r>
            <a:endParaRPr lang="de-DE" sz="1400" dirty="0">
              <a:latin typeface="Arial" panose="020B0604020202020204" pitchFamily="34" charset="0"/>
              <a:cs typeface="Arial" panose="020B0604020202020204" pitchFamily="34" charset="0"/>
            </a:endParaRPr>
          </a:p>
        </p:txBody>
      </p:sp>
      <p:sp>
        <p:nvSpPr>
          <p:cNvPr id="37" name="Textfeld 36">
            <a:extLst>
              <a:ext uri="{FF2B5EF4-FFF2-40B4-BE49-F238E27FC236}">
                <a16:creationId xmlns:a16="http://schemas.microsoft.com/office/drawing/2014/main" id="{AFB7DB95-0721-BCE5-80C6-25687E47DB8B}"/>
              </a:ext>
            </a:extLst>
          </p:cNvPr>
          <p:cNvSpPr txBox="1"/>
          <p:nvPr/>
        </p:nvSpPr>
        <p:spPr>
          <a:xfrm>
            <a:off x="951761" y="3166683"/>
            <a:ext cx="2923087" cy="523220"/>
          </a:xfrm>
          <a:prstGeom prst="rect">
            <a:avLst/>
          </a:prstGeom>
          <a:noFill/>
        </p:spPr>
        <p:txBody>
          <a:bodyPr wrap="square" rtlCol="0">
            <a:spAutoFit/>
          </a:bodyPr>
          <a:lstStyle/>
          <a:p>
            <a:pPr algn="ctr"/>
            <a:r>
              <a:rPr lang="de-DE" sz="1400" dirty="0"/>
              <a:t>Level 2  </a:t>
            </a:r>
          </a:p>
          <a:p>
            <a:pPr algn="ctr"/>
            <a:r>
              <a:rPr lang="de-DE" sz="1400" dirty="0" err="1"/>
              <a:t>Institutionalized</a:t>
            </a:r>
            <a:r>
              <a:rPr lang="de-DE" sz="1400" dirty="0"/>
              <a:t> </a:t>
            </a:r>
            <a:r>
              <a:rPr lang="de-DE" sz="1400" dirty="0" err="1"/>
              <a:t>Discrimination</a:t>
            </a:r>
            <a:endParaRPr lang="de-DE" sz="1400" dirty="0"/>
          </a:p>
        </p:txBody>
      </p:sp>
      <p:sp>
        <p:nvSpPr>
          <p:cNvPr id="39" name="Textfeld 38">
            <a:extLst>
              <a:ext uri="{FF2B5EF4-FFF2-40B4-BE49-F238E27FC236}">
                <a16:creationId xmlns:a16="http://schemas.microsoft.com/office/drawing/2014/main" id="{6285BAF8-E36D-A25F-D985-A51DE2FBBECC}"/>
              </a:ext>
            </a:extLst>
          </p:cNvPr>
          <p:cNvSpPr txBox="1"/>
          <p:nvPr/>
        </p:nvSpPr>
        <p:spPr>
          <a:xfrm>
            <a:off x="4418758" y="3365644"/>
            <a:ext cx="4603069" cy="646331"/>
          </a:xfrm>
          <a:prstGeom prst="rect">
            <a:avLst/>
          </a:prstGeom>
          <a:noFill/>
        </p:spPr>
        <p:txBody>
          <a:bodyPr wrap="square">
            <a:spAutoFit/>
          </a:bodyPr>
          <a:lstStyle/>
          <a:p>
            <a:pPr algn="ctr"/>
            <a:r>
              <a:rPr lang="en-US" sz="1200" b="1" dirty="0">
                <a:effectLst/>
                <a:latin typeface="Arial" panose="020B0604020202020204" pitchFamily="34" charset="0"/>
                <a:ea typeface="Calibri" panose="020F0502020204030204" pitchFamily="34" charset="0"/>
                <a:cs typeface="Arial" panose="020B0604020202020204" pitchFamily="34" charset="0"/>
              </a:rPr>
              <a:t>discriminatory practices within the structures </a:t>
            </a:r>
            <a:r>
              <a:rPr lang="en-US" sz="1200" dirty="0">
                <a:effectLst/>
                <a:latin typeface="Arial" panose="020B0604020202020204" pitchFamily="34" charset="0"/>
                <a:ea typeface="Calibri" panose="020F0502020204030204" pitchFamily="34" charset="0"/>
                <a:cs typeface="Arial" panose="020B0604020202020204" pitchFamily="34" charset="0"/>
              </a:rPr>
              <a:t>not necessarily targeting but, perpetuating inequalities and disadvantages for certain groups. (stems from long-standing norms)</a:t>
            </a:r>
            <a:endParaRPr lang="de-DE" sz="1200" dirty="0">
              <a:latin typeface="Arial" panose="020B0604020202020204" pitchFamily="34" charset="0"/>
              <a:cs typeface="Arial" panose="020B0604020202020204" pitchFamily="34" charset="0"/>
            </a:endParaRPr>
          </a:p>
        </p:txBody>
      </p:sp>
      <p:sp>
        <p:nvSpPr>
          <p:cNvPr id="40" name="Textfeld 39">
            <a:extLst>
              <a:ext uri="{FF2B5EF4-FFF2-40B4-BE49-F238E27FC236}">
                <a16:creationId xmlns:a16="http://schemas.microsoft.com/office/drawing/2014/main" id="{3C798EF9-E41F-694E-07C1-627DD92111AD}"/>
              </a:ext>
            </a:extLst>
          </p:cNvPr>
          <p:cNvSpPr txBox="1"/>
          <p:nvPr/>
        </p:nvSpPr>
        <p:spPr>
          <a:xfrm>
            <a:off x="951761" y="2177245"/>
            <a:ext cx="2923087" cy="523220"/>
          </a:xfrm>
          <a:prstGeom prst="rect">
            <a:avLst/>
          </a:prstGeom>
          <a:noFill/>
        </p:spPr>
        <p:txBody>
          <a:bodyPr wrap="square" rtlCol="0">
            <a:spAutoFit/>
          </a:bodyPr>
          <a:lstStyle/>
          <a:p>
            <a:pPr algn="ctr"/>
            <a:r>
              <a:rPr lang="de-DE" sz="1400" dirty="0"/>
              <a:t>Level 3  </a:t>
            </a:r>
          </a:p>
          <a:p>
            <a:pPr algn="ctr"/>
            <a:r>
              <a:rPr lang="de-DE" sz="1400" dirty="0" err="1"/>
              <a:t>Persecution</a:t>
            </a:r>
            <a:endParaRPr lang="de-DE" sz="1400" dirty="0"/>
          </a:p>
        </p:txBody>
      </p:sp>
      <p:sp>
        <p:nvSpPr>
          <p:cNvPr id="41" name="Textfeld 40">
            <a:extLst>
              <a:ext uri="{FF2B5EF4-FFF2-40B4-BE49-F238E27FC236}">
                <a16:creationId xmlns:a16="http://schemas.microsoft.com/office/drawing/2014/main" id="{FD9D361F-89CC-B5C9-759A-9646376A763A}"/>
              </a:ext>
            </a:extLst>
          </p:cNvPr>
          <p:cNvSpPr txBox="1"/>
          <p:nvPr/>
        </p:nvSpPr>
        <p:spPr>
          <a:xfrm>
            <a:off x="951761" y="796794"/>
            <a:ext cx="2923087" cy="523220"/>
          </a:xfrm>
          <a:prstGeom prst="rect">
            <a:avLst/>
          </a:prstGeom>
          <a:noFill/>
        </p:spPr>
        <p:txBody>
          <a:bodyPr wrap="square" rtlCol="0">
            <a:spAutoFit/>
          </a:bodyPr>
          <a:lstStyle/>
          <a:p>
            <a:pPr algn="ctr"/>
            <a:r>
              <a:rPr lang="de-DE" sz="1400" dirty="0"/>
              <a:t>Level 4 </a:t>
            </a:r>
          </a:p>
          <a:p>
            <a:pPr algn="ctr"/>
            <a:r>
              <a:rPr lang="de-DE" sz="1400" dirty="0" err="1"/>
              <a:t>Genocide</a:t>
            </a:r>
            <a:endParaRPr lang="de-DE" sz="1400" dirty="0"/>
          </a:p>
        </p:txBody>
      </p:sp>
      <p:sp>
        <p:nvSpPr>
          <p:cNvPr id="43" name="Textfeld 42">
            <a:extLst>
              <a:ext uri="{FF2B5EF4-FFF2-40B4-BE49-F238E27FC236}">
                <a16:creationId xmlns:a16="http://schemas.microsoft.com/office/drawing/2014/main" id="{96D8B2FB-4856-8FEF-EEF1-D5202D427A39}"/>
              </a:ext>
            </a:extLst>
          </p:cNvPr>
          <p:cNvSpPr txBox="1"/>
          <p:nvPr/>
        </p:nvSpPr>
        <p:spPr>
          <a:xfrm>
            <a:off x="4527867" y="2502389"/>
            <a:ext cx="4572000" cy="646331"/>
          </a:xfrm>
          <a:prstGeom prst="rect">
            <a:avLst/>
          </a:prstGeom>
          <a:noFill/>
        </p:spPr>
        <p:txBody>
          <a:bodyPr wrap="square">
            <a:spAutoFit/>
          </a:bodyPr>
          <a:lstStyle/>
          <a:p>
            <a:pPr algn="ctr"/>
            <a:r>
              <a:rPr lang="en-US" sz="1200" dirty="0">
                <a:effectLst/>
                <a:latin typeface="Arial" panose="020B0604020202020204" pitchFamily="34" charset="0"/>
                <a:ea typeface="Calibri" panose="020F0502020204030204" pitchFamily="34" charset="0"/>
                <a:cs typeface="Arial" panose="020B0604020202020204" pitchFamily="34" charset="0"/>
              </a:rPr>
              <a:t>Persecution represents the </a:t>
            </a:r>
            <a:r>
              <a:rPr lang="en-US" sz="1200" b="1" dirty="0">
                <a:effectLst/>
                <a:latin typeface="Arial" panose="020B0604020202020204" pitchFamily="34" charset="0"/>
                <a:ea typeface="Calibri" panose="020F0502020204030204" pitchFamily="34" charset="0"/>
                <a:cs typeface="Arial" panose="020B0604020202020204" pitchFamily="34" charset="0"/>
              </a:rPr>
              <a:t>most severe form of discrimination</a:t>
            </a:r>
            <a:r>
              <a:rPr lang="en-US" sz="1200" dirty="0">
                <a:effectLst/>
                <a:latin typeface="Arial" panose="020B0604020202020204" pitchFamily="34" charset="0"/>
                <a:ea typeface="Calibri" panose="020F0502020204030204" pitchFamily="34" charset="0"/>
                <a:cs typeface="Arial" panose="020B0604020202020204" pitchFamily="34" charset="0"/>
              </a:rPr>
              <a:t>, involving systematic and targeted violations of individual rights based on certain characteristics</a:t>
            </a:r>
            <a:r>
              <a:rPr lang="de-DE" sz="1200" dirty="0">
                <a:effectLst/>
                <a:latin typeface="Arial" panose="020B0604020202020204" pitchFamily="34" charset="0"/>
                <a:cs typeface="Arial" panose="020B0604020202020204" pitchFamily="34" charset="0"/>
              </a:rPr>
              <a:t> </a:t>
            </a:r>
            <a:endParaRPr lang="de-DE" sz="1200" dirty="0">
              <a:latin typeface="Arial" panose="020B0604020202020204" pitchFamily="34" charset="0"/>
              <a:cs typeface="Arial" panose="020B0604020202020204" pitchFamily="34" charset="0"/>
            </a:endParaRPr>
          </a:p>
        </p:txBody>
      </p:sp>
      <p:sp>
        <p:nvSpPr>
          <p:cNvPr id="45" name="Textfeld 44">
            <a:extLst>
              <a:ext uri="{FF2B5EF4-FFF2-40B4-BE49-F238E27FC236}">
                <a16:creationId xmlns:a16="http://schemas.microsoft.com/office/drawing/2014/main" id="{E81E9B88-99AF-410B-2F84-8B55CC077ECB}"/>
              </a:ext>
            </a:extLst>
          </p:cNvPr>
          <p:cNvSpPr txBox="1"/>
          <p:nvPr/>
        </p:nvSpPr>
        <p:spPr>
          <a:xfrm>
            <a:off x="4555383" y="1764777"/>
            <a:ext cx="4572000" cy="461665"/>
          </a:xfrm>
          <a:prstGeom prst="rect">
            <a:avLst/>
          </a:prstGeom>
          <a:noFill/>
        </p:spPr>
        <p:txBody>
          <a:bodyPr wrap="square">
            <a:spAutoFit/>
          </a:bodyPr>
          <a:lstStyle/>
          <a:p>
            <a:pPr algn="ctr"/>
            <a:r>
              <a:rPr lang="en-US" sz="1200" dirty="0">
                <a:effectLst/>
                <a:latin typeface="Arial" panose="020B0604020202020204" pitchFamily="34" charset="0"/>
                <a:ea typeface="Calibri" panose="020F0502020204030204" pitchFamily="34" charset="0"/>
                <a:cs typeface="Arial" panose="020B0604020202020204" pitchFamily="34" charset="0"/>
              </a:rPr>
              <a:t>Genocide represents the most extreme and inhumane manifestation of persecution</a:t>
            </a:r>
            <a:r>
              <a:rPr lang="de-DE" sz="1200" dirty="0">
                <a:effectLst/>
                <a:latin typeface="Arial" panose="020B0604020202020204" pitchFamily="34" charset="0"/>
                <a:cs typeface="Arial" panose="020B0604020202020204" pitchFamily="34" charset="0"/>
              </a:rPr>
              <a:t> </a:t>
            </a:r>
            <a:r>
              <a:rPr lang="de-DE" sz="1200" b="1" dirty="0" err="1">
                <a:effectLst/>
                <a:latin typeface="Arial" panose="020B0604020202020204" pitchFamily="34" charset="0"/>
                <a:cs typeface="Arial" panose="020B0604020202020204" pitchFamily="34" charset="0"/>
              </a:rPr>
              <a:t>with</a:t>
            </a:r>
            <a:r>
              <a:rPr lang="de-DE" sz="1200" b="1" dirty="0">
                <a:effectLst/>
                <a:latin typeface="Arial" panose="020B0604020202020204" pitchFamily="34" charset="0"/>
                <a:cs typeface="Arial" panose="020B0604020202020204" pitchFamily="34" charset="0"/>
              </a:rPr>
              <a:t> </a:t>
            </a:r>
            <a:r>
              <a:rPr lang="de-DE" sz="1200" b="1" dirty="0" err="1">
                <a:effectLst/>
                <a:latin typeface="Arial" panose="020B0604020202020204" pitchFamily="34" charset="0"/>
                <a:cs typeface="Arial" panose="020B0604020202020204" pitchFamily="34" charset="0"/>
              </a:rPr>
              <a:t>special</a:t>
            </a:r>
            <a:r>
              <a:rPr lang="de-DE" sz="1200" b="1" dirty="0">
                <a:effectLst/>
                <a:latin typeface="Arial" panose="020B0604020202020204" pitchFamily="34" charset="0"/>
                <a:cs typeface="Arial" panose="020B0604020202020204" pitchFamily="34" charset="0"/>
              </a:rPr>
              <a:t> </a:t>
            </a:r>
            <a:r>
              <a:rPr lang="de-DE" sz="1200" b="1" dirty="0" err="1">
                <a:effectLst/>
                <a:latin typeface="Arial" panose="020B0604020202020204" pitchFamily="34" charset="0"/>
                <a:cs typeface="Arial" panose="020B0604020202020204" pitchFamily="34" charset="0"/>
              </a:rPr>
              <a:t>intent</a:t>
            </a:r>
            <a:r>
              <a:rPr lang="de-DE" sz="1200" b="1" dirty="0">
                <a:effectLst/>
                <a:latin typeface="Arial" panose="020B0604020202020204" pitchFamily="34" charset="0"/>
                <a:cs typeface="Arial" panose="020B0604020202020204" pitchFamily="34" charset="0"/>
              </a:rPr>
              <a:t> </a:t>
            </a:r>
            <a:r>
              <a:rPr lang="de-DE" sz="1200" b="1" dirty="0" err="1">
                <a:effectLst/>
                <a:latin typeface="Arial" panose="020B0604020202020204" pitchFamily="34" charset="0"/>
                <a:cs typeface="Arial" panose="020B0604020202020204" pitchFamily="34" charset="0"/>
              </a:rPr>
              <a:t>to</a:t>
            </a:r>
            <a:r>
              <a:rPr lang="de-DE" sz="1200" b="1" dirty="0">
                <a:effectLst/>
                <a:latin typeface="Arial" panose="020B0604020202020204" pitchFamily="34" charset="0"/>
                <a:cs typeface="Arial" panose="020B0604020202020204" pitchFamily="34" charset="0"/>
              </a:rPr>
              <a:t> </a:t>
            </a:r>
            <a:r>
              <a:rPr lang="de-DE" sz="1200" b="1" dirty="0" err="1">
                <a:effectLst/>
                <a:latin typeface="Arial" panose="020B0604020202020204" pitchFamily="34" charset="0"/>
                <a:cs typeface="Arial" panose="020B0604020202020204" pitchFamily="34" charset="0"/>
              </a:rPr>
              <a:t>destroy</a:t>
            </a:r>
            <a:r>
              <a:rPr lang="de-DE" sz="12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1733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9" grpId="0"/>
      <p:bldP spid="43" grpId="0"/>
      <p:bldP spid="4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3CA715E-B5AD-DF34-2C18-30BB90FFEDAF}"/>
              </a:ext>
            </a:extLst>
          </p:cNvPr>
          <p:cNvSpPr txBox="1"/>
          <p:nvPr/>
        </p:nvSpPr>
        <p:spPr>
          <a:xfrm>
            <a:off x="1871655" y="231451"/>
            <a:ext cx="6480828" cy="400110"/>
          </a:xfrm>
          <a:prstGeom prst="rect">
            <a:avLst/>
          </a:prstGeom>
          <a:noFill/>
        </p:spPr>
        <p:txBody>
          <a:bodyPr wrap="square">
            <a:spAutoFit/>
          </a:bodyPr>
          <a:lstStyle/>
          <a:p>
            <a:r>
              <a:rPr lang="de-DE" sz="2000" dirty="0"/>
              <a:t>II. Crime </a:t>
            </a:r>
            <a:r>
              <a:rPr lang="de-DE" sz="2000" dirty="0" err="1"/>
              <a:t>of</a:t>
            </a:r>
            <a:r>
              <a:rPr lang="de-DE" sz="2000" dirty="0"/>
              <a:t> </a:t>
            </a:r>
            <a:r>
              <a:rPr lang="de-DE" sz="2000" dirty="0" err="1"/>
              <a:t>Persecution</a:t>
            </a:r>
            <a:r>
              <a:rPr lang="de-DE" sz="2000" dirty="0"/>
              <a:t> in </a:t>
            </a:r>
            <a:r>
              <a:rPr lang="de-DE" sz="2000" dirty="0" err="1"/>
              <a:t>the</a:t>
            </a:r>
            <a:r>
              <a:rPr lang="de-DE" sz="2000" dirty="0"/>
              <a:t> Rome Statute (2/3) </a:t>
            </a:r>
          </a:p>
        </p:txBody>
      </p:sp>
      <p:sp>
        <p:nvSpPr>
          <p:cNvPr id="5" name="Textfeld 4">
            <a:extLst>
              <a:ext uri="{FF2B5EF4-FFF2-40B4-BE49-F238E27FC236}">
                <a16:creationId xmlns:a16="http://schemas.microsoft.com/office/drawing/2014/main" id="{B7BDA8AB-0978-A55E-1F07-50D8C405E084}"/>
              </a:ext>
            </a:extLst>
          </p:cNvPr>
          <p:cNvSpPr txBox="1"/>
          <p:nvPr/>
        </p:nvSpPr>
        <p:spPr>
          <a:xfrm>
            <a:off x="2128298" y="557177"/>
            <a:ext cx="2160276" cy="307777"/>
          </a:xfrm>
          <a:prstGeom prst="rect">
            <a:avLst/>
          </a:prstGeom>
          <a:noFill/>
        </p:spPr>
        <p:txBody>
          <a:bodyPr wrap="square">
            <a:spAutoFit/>
          </a:bodyPr>
          <a:lstStyle/>
          <a:p>
            <a:pPr algn="just"/>
            <a:r>
              <a:rPr lang="de-DE" sz="1400" kern="100" dirty="0">
                <a:latin typeface="Arial" panose="020B0604020202020204" pitchFamily="34" charset="0"/>
                <a:ea typeface="Calibri" panose="020F0502020204030204" pitchFamily="34" charset="0"/>
                <a:cs typeface="Arial" panose="020B0604020202020204" pitchFamily="34" charset="0"/>
              </a:rPr>
              <a:t>Rome Statute</a:t>
            </a:r>
            <a:endParaRPr lang="de-DE" sz="14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Rechteck 9">
            <a:extLst>
              <a:ext uri="{FF2B5EF4-FFF2-40B4-BE49-F238E27FC236}">
                <a16:creationId xmlns:a16="http://schemas.microsoft.com/office/drawing/2014/main" id="{36B3E0B0-16C4-BDD6-821D-C6060867A6AA}"/>
              </a:ext>
            </a:extLst>
          </p:cNvPr>
          <p:cNvSpPr/>
          <p:nvPr/>
        </p:nvSpPr>
        <p:spPr>
          <a:xfrm>
            <a:off x="447389" y="3032769"/>
            <a:ext cx="3371441" cy="169337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err="1">
                <a:latin typeface="Arial" panose="020B0604020202020204" pitchFamily="34" charset="0"/>
                <a:cs typeface="Arial" panose="020B0604020202020204" pitchFamily="34" charset="0"/>
              </a:rPr>
              <a:t>Persecution</a:t>
            </a:r>
            <a:endParaRPr lang="de-DE" dirty="0">
              <a:latin typeface="Arial" panose="020B0604020202020204" pitchFamily="34" charset="0"/>
              <a:cs typeface="Arial" panose="020B0604020202020204" pitchFamily="34" charset="0"/>
            </a:endParaRPr>
          </a:p>
          <a:p>
            <a:pPr algn="ctr"/>
            <a:r>
              <a:rPr lang="de-DE" sz="1050" dirty="0">
                <a:latin typeface="Arial" panose="020B0604020202020204" pitchFamily="34" charset="0"/>
                <a:cs typeface="Arial" panose="020B0604020202020204" pitchFamily="34" charset="0"/>
              </a:rPr>
              <a:t>“</a:t>
            </a:r>
            <a:r>
              <a:rPr lang="de-DE" sz="1050" dirty="0" err="1">
                <a:latin typeface="Arial" panose="020B0604020202020204" pitchFamily="34" charset="0"/>
                <a:cs typeface="Arial" panose="020B0604020202020204" pitchFamily="34" charset="0"/>
              </a:rPr>
              <a:t>Persecution</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means</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the</a:t>
            </a:r>
            <a:r>
              <a:rPr lang="de-DE" sz="1050" dirty="0">
                <a:latin typeface="Arial" panose="020B0604020202020204" pitchFamily="34" charset="0"/>
                <a:cs typeface="Arial" panose="020B0604020202020204" pitchFamily="34" charset="0"/>
              </a:rPr>
              <a:t> i</a:t>
            </a:r>
            <a:r>
              <a:rPr lang="de-DE" sz="1050" b="1" dirty="0">
                <a:latin typeface="Arial" panose="020B0604020202020204" pitchFamily="34" charset="0"/>
                <a:cs typeface="Arial" panose="020B0604020202020204" pitchFamily="34" charset="0"/>
              </a:rPr>
              <a:t>ntentional and </a:t>
            </a:r>
            <a:r>
              <a:rPr lang="de-DE" sz="1050" b="1" dirty="0" err="1">
                <a:latin typeface="Arial" panose="020B0604020202020204" pitchFamily="34" charset="0"/>
                <a:cs typeface="Arial" panose="020B0604020202020204" pitchFamily="34" charset="0"/>
              </a:rPr>
              <a:t>severe</a:t>
            </a:r>
            <a:r>
              <a:rPr lang="de-DE" sz="1050" b="1" dirty="0">
                <a:latin typeface="Arial" panose="020B0604020202020204" pitchFamily="34" charset="0"/>
                <a:cs typeface="Arial" panose="020B0604020202020204" pitchFamily="34" charset="0"/>
              </a:rPr>
              <a:t> </a:t>
            </a:r>
            <a:r>
              <a:rPr lang="de-DE" sz="1050" b="1" dirty="0" err="1">
                <a:latin typeface="Arial" panose="020B0604020202020204" pitchFamily="34" charset="0"/>
                <a:cs typeface="Arial" panose="020B0604020202020204" pitchFamily="34" charset="0"/>
              </a:rPr>
              <a:t>deprivation</a:t>
            </a:r>
            <a:r>
              <a:rPr lang="de-DE" sz="1050" b="1" dirty="0">
                <a:latin typeface="Arial" panose="020B0604020202020204" pitchFamily="34" charset="0"/>
                <a:cs typeface="Arial" panose="020B0604020202020204" pitchFamily="34" charset="0"/>
              </a:rPr>
              <a:t> </a:t>
            </a:r>
            <a:r>
              <a:rPr lang="de-DE" sz="1050" b="1" dirty="0" err="1">
                <a:latin typeface="Arial" panose="020B0604020202020204" pitchFamily="34" charset="0"/>
                <a:cs typeface="Arial" panose="020B0604020202020204" pitchFamily="34" charset="0"/>
              </a:rPr>
              <a:t>of</a:t>
            </a:r>
            <a:r>
              <a:rPr lang="de-DE" sz="1050" b="1" dirty="0">
                <a:latin typeface="Arial" panose="020B0604020202020204" pitchFamily="34" charset="0"/>
                <a:cs typeface="Arial" panose="020B0604020202020204" pitchFamily="34" charset="0"/>
              </a:rPr>
              <a:t> fundamental </a:t>
            </a:r>
            <a:r>
              <a:rPr lang="de-DE" sz="1050" b="1" dirty="0" err="1">
                <a:latin typeface="Arial" panose="020B0604020202020204" pitchFamily="34" charset="0"/>
                <a:cs typeface="Arial" panose="020B0604020202020204" pitchFamily="34" charset="0"/>
              </a:rPr>
              <a:t>rights</a:t>
            </a:r>
            <a:r>
              <a:rPr lang="de-DE" sz="1050" b="1"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contrary</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to</a:t>
            </a:r>
            <a:r>
              <a:rPr lang="de-DE" sz="1050" dirty="0">
                <a:latin typeface="Arial" panose="020B0604020202020204" pitchFamily="34" charset="0"/>
                <a:cs typeface="Arial" panose="020B0604020202020204" pitchFamily="34" charset="0"/>
              </a:rPr>
              <a:t> international </a:t>
            </a:r>
            <a:r>
              <a:rPr lang="de-DE" sz="1050" dirty="0" err="1">
                <a:latin typeface="Arial" panose="020B0604020202020204" pitchFamily="34" charset="0"/>
                <a:cs typeface="Arial" panose="020B0604020202020204" pitchFamily="34" charset="0"/>
              </a:rPr>
              <a:t>law</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by</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reason</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of</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the</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identity</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of</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the</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group</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or</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collectivity</a:t>
            </a:r>
            <a:endParaRPr lang="de-DE" sz="1050" dirty="0">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1849FDB5-7695-E72D-D836-BC0AF3D2484F}"/>
              </a:ext>
            </a:extLst>
          </p:cNvPr>
          <p:cNvSpPr/>
          <p:nvPr/>
        </p:nvSpPr>
        <p:spPr>
          <a:xfrm>
            <a:off x="447389" y="1655190"/>
            <a:ext cx="3361817" cy="126784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err="1">
                <a:latin typeface="Arial" panose="020B0604020202020204" pitchFamily="34" charset="0"/>
                <a:cs typeface="Arial" panose="020B0604020202020204" pitchFamily="34" charset="0"/>
              </a:rPr>
              <a:t>Context</a:t>
            </a:r>
            <a:endParaRPr lang="de-DE" dirty="0">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AA4C8776-446D-F343-39D4-10DD2A5FD208}"/>
              </a:ext>
            </a:extLst>
          </p:cNvPr>
          <p:cNvSpPr/>
          <p:nvPr/>
        </p:nvSpPr>
        <p:spPr>
          <a:xfrm>
            <a:off x="3944446" y="3032769"/>
            <a:ext cx="4680598" cy="169337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de-DE" sz="1200" dirty="0" err="1">
                <a:latin typeface="Arial" panose="020B0604020202020204" pitchFamily="34" charset="0"/>
                <a:cs typeface="Arial" panose="020B0604020202020204" pitchFamily="34" charset="0"/>
              </a:rPr>
              <a:t>Persecution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against</a:t>
            </a:r>
            <a:r>
              <a:rPr lang="de-DE" sz="1200"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any</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identifiable</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group</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or</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collectivity</a:t>
            </a:r>
            <a:r>
              <a:rPr lang="de-DE" sz="1200" b="1" dirty="0">
                <a:latin typeface="Arial" panose="020B0604020202020204" pitchFamily="34" charset="0"/>
                <a:cs typeface="Arial" panose="020B0604020202020204" pitchFamily="34" charset="0"/>
              </a:rPr>
              <a:t> </a:t>
            </a:r>
            <a:r>
              <a:rPr lang="de-DE" sz="1200" dirty="0">
                <a:latin typeface="Arial" panose="020B0604020202020204" pitchFamily="34" charset="0"/>
                <a:cs typeface="Arial" panose="020B0604020202020204" pitchFamily="34" charset="0"/>
              </a:rPr>
              <a:t>on </a:t>
            </a:r>
            <a:r>
              <a:rPr lang="de-DE" sz="1200" dirty="0" err="1">
                <a:latin typeface="Arial" panose="020B0604020202020204" pitchFamily="34" charset="0"/>
                <a:cs typeface="Arial" panose="020B0604020202020204" pitchFamily="34" charset="0"/>
              </a:rPr>
              <a:t>political</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racial</a:t>
            </a:r>
            <a:r>
              <a:rPr lang="de-DE" sz="1200" dirty="0">
                <a:latin typeface="Arial" panose="020B0604020202020204" pitchFamily="34" charset="0"/>
                <a:cs typeface="Arial" panose="020B0604020202020204" pitchFamily="34" charset="0"/>
              </a:rPr>
              <a:t>, national, </a:t>
            </a:r>
            <a:r>
              <a:rPr lang="de-DE" sz="1200" dirty="0" err="1">
                <a:latin typeface="Arial" panose="020B0604020202020204" pitchFamily="34" charset="0"/>
                <a:cs typeface="Arial" panose="020B0604020202020204" pitchFamily="34" charset="0"/>
              </a:rPr>
              <a:t>ethnic</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cultural</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religious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gender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defined</a:t>
            </a:r>
            <a:r>
              <a:rPr lang="de-DE" sz="1200" dirty="0">
                <a:latin typeface="Arial" panose="020B0604020202020204" pitchFamily="34" charset="0"/>
                <a:cs typeface="Arial" panose="020B0604020202020204" pitchFamily="34" charset="0"/>
              </a:rPr>
              <a:t> in </a:t>
            </a:r>
            <a:r>
              <a:rPr lang="de-DE" sz="1200" dirty="0" err="1">
                <a:latin typeface="Arial" panose="020B0604020202020204" pitchFamily="34" charset="0"/>
                <a:cs typeface="Arial" panose="020B0604020202020204" pitchFamily="34" charset="0"/>
              </a:rPr>
              <a:t>paragraph</a:t>
            </a:r>
            <a:r>
              <a:rPr lang="de-DE" sz="1200" dirty="0">
                <a:latin typeface="Arial" panose="020B0604020202020204" pitchFamily="34" charset="0"/>
                <a:cs typeface="Arial" panose="020B0604020202020204" pitchFamily="34" charset="0"/>
              </a:rPr>
              <a:t> 3, </a:t>
            </a:r>
            <a:r>
              <a:rPr lang="de-DE" sz="1200" dirty="0" err="1">
                <a:latin typeface="Arial" panose="020B0604020202020204" pitchFamily="34" charset="0"/>
                <a:cs typeface="Arial" panose="020B0604020202020204" pitchFamily="34" charset="0"/>
              </a:rPr>
              <a:t>or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other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grounds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that</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are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universally</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recognized</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impermissible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under</a:t>
            </a:r>
            <a:r>
              <a:rPr lang="de-DE" sz="1200" dirty="0">
                <a:latin typeface="Arial" panose="020B0604020202020204" pitchFamily="34" charset="0"/>
                <a:cs typeface="Arial" panose="020B0604020202020204" pitchFamily="34" charset="0"/>
              </a:rPr>
              <a:t> international </a:t>
            </a:r>
            <a:r>
              <a:rPr lang="de-DE" sz="1200" dirty="0" err="1">
                <a:latin typeface="Arial" panose="020B0604020202020204" pitchFamily="34" charset="0"/>
                <a:cs typeface="Arial" panose="020B0604020202020204" pitchFamily="34" charset="0"/>
              </a:rPr>
              <a:t>law</a:t>
            </a:r>
            <a:r>
              <a:rPr lang="de-DE" sz="1200" dirty="0">
                <a:latin typeface="Arial" panose="020B0604020202020204" pitchFamily="34" charset="0"/>
                <a:cs typeface="Arial" panose="020B0604020202020204" pitchFamily="34" charset="0"/>
              </a:rPr>
              <a:t>, </a:t>
            </a:r>
            <a:r>
              <a:rPr lang="de-DE" sz="1200" b="1" dirty="0">
                <a:solidFill>
                  <a:srgbClr val="FF0000"/>
                </a:solidFill>
                <a:latin typeface="Arial" panose="020B0604020202020204" pitchFamily="34" charset="0"/>
                <a:cs typeface="Arial" panose="020B0604020202020204" pitchFamily="34" charset="0"/>
              </a:rPr>
              <a:t>in </a:t>
            </a:r>
            <a:r>
              <a:rPr lang="de-DE" sz="1200" b="1" dirty="0" err="1">
                <a:solidFill>
                  <a:srgbClr val="FF0000"/>
                </a:solidFill>
                <a:latin typeface="Arial" panose="020B0604020202020204" pitchFamily="34" charset="0"/>
                <a:cs typeface="Arial" panose="020B0604020202020204" pitchFamily="34" charset="0"/>
              </a:rPr>
              <a:t>connection</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with</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any</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act</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referred</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to</a:t>
            </a:r>
            <a:r>
              <a:rPr lang="de-DE" sz="1200" b="1" dirty="0">
                <a:solidFill>
                  <a:srgbClr val="FF0000"/>
                </a:solidFill>
                <a:latin typeface="Arial" panose="020B0604020202020204" pitchFamily="34" charset="0"/>
                <a:cs typeface="Arial" panose="020B0604020202020204" pitchFamily="34" charset="0"/>
              </a:rPr>
              <a:t> in </a:t>
            </a:r>
            <a:r>
              <a:rPr lang="de-DE" sz="1200" b="1" dirty="0" err="1">
                <a:solidFill>
                  <a:srgbClr val="FF0000"/>
                </a:solidFill>
                <a:latin typeface="Arial" panose="020B0604020202020204" pitchFamily="34" charset="0"/>
                <a:cs typeface="Arial" panose="020B0604020202020204" pitchFamily="34" charset="0"/>
              </a:rPr>
              <a:t>this</a:t>
            </a:r>
            <a:r>
              <a:rPr lang="de-DE" sz="1200" b="1" dirty="0">
                <a:solidFill>
                  <a:srgbClr val="FF0000"/>
                </a:solidFill>
                <a:latin typeface="Arial" panose="020B0604020202020204" pitchFamily="34" charset="0"/>
                <a:cs typeface="Arial" panose="020B0604020202020204" pitchFamily="34" charset="0"/>
              </a:rPr>
              <a:t> </a:t>
            </a:r>
            <a:r>
              <a:rPr lang="de-DE" sz="1200" b="1" dirty="0" err="1">
                <a:solidFill>
                  <a:srgbClr val="FF0000"/>
                </a:solidFill>
                <a:latin typeface="Arial" panose="020B0604020202020204" pitchFamily="34" charset="0"/>
                <a:cs typeface="Arial" panose="020B0604020202020204" pitchFamily="34" charset="0"/>
              </a:rPr>
              <a:t>paragraph</a:t>
            </a:r>
            <a:r>
              <a:rPr lang="de-DE" sz="1200" b="1"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or</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any</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crime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within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jurisdiction</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the</a:t>
            </a:r>
            <a:r>
              <a:rPr lang="de-DE" sz="1200" dirty="0">
                <a:latin typeface="Arial" panose="020B0604020202020204" pitchFamily="34" charset="0"/>
                <a:cs typeface="Arial" panose="020B0604020202020204" pitchFamily="34" charset="0"/>
              </a:rPr>
              <a:t> Court;</a:t>
            </a:r>
          </a:p>
        </p:txBody>
      </p:sp>
      <p:sp>
        <p:nvSpPr>
          <p:cNvPr id="13" name="Rechteck 12">
            <a:extLst>
              <a:ext uri="{FF2B5EF4-FFF2-40B4-BE49-F238E27FC236}">
                <a16:creationId xmlns:a16="http://schemas.microsoft.com/office/drawing/2014/main" id="{97984E8F-8B5C-C9C6-11AE-465667C32534}"/>
              </a:ext>
            </a:extLst>
          </p:cNvPr>
          <p:cNvSpPr/>
          <p:nvPr/>
        </p:nvSpPr>
        <p:spPr>
          <a:xfrm>
            <a:off x="3957233" y="1655190"/>
            <a:ext cx="4680599" cy="126784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de-DE" sz="1400" dirty="0" err="1">
                <a:latin typeface="Arial" panose="020B0604020202020204" pitchFamily="34" charset="0"/>
                <a:cs typeface="Arial" panose="020B0604020202020204" pitchFamily="34" charset="0"/>
              </a:rPr>
              <a:t>crime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against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humanity</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means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any</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of</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the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following</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acts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when</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committed</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part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of</a:t>
            </a:r>
            <a:r>
              <a:rPr lang="de-DE" sz="1400" dirty="0">
                <a:latin typeface="Arial" panose="020B0604020202020204" pitchFamily="34" charset="0"/>
                <a:cs typeface="Arial" panose="020B0604020202020204" pitchFamily="34" charset="0"/>
              </a:rPr>
              <a:t> a </a:t>
            </a:r>
            <a:r>
              <a:rPr lang="de-DE" sz="1400" b="1" dirty="0" err="1">
                <a:latin typeface="Arial" panose="020B0604020202020204" pitchFamily="34" charset="0"/>
                <a:cs typeface="Arial" panose="020B0604020202020204" pitchFamily="34" charset="0"/>
              </a:rPr>
              <a:t>widespread</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or</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systematic</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attack</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directed</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against</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any</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civilian</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population</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with</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knowledge</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of</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the</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attack</a:t>
            </a:r>
            <a:r>
              <a:rPr lang="de-DE" sz="1400" dirty="0">
                <a:latin typeface="Arial" panose="020B0604020202020204" pitchFamily="34" charset="0"/>
                <a:cs typeface="Arial" panose="020B0604020202020204" pitchFamily="34" charset="0"/>
              </a:rPr>
              <a:t>:</a:t>
            </a:r>
          </a:p>
        </p:txBody>
      </p:sp>
      <p:sp>
        <p:nvSpPr>
          <p:cNvPr id="14" name="Textfeld 13">
            <a:extLst>
              <a:ext uri="{FF2B5EF4-FFF2-40B4-BE49-F238E27FC236}">
                <a16:creationId xmlns:a16="http://schemas.microsoft.com/office/drawing/2014/main" id="{383C512B-3CD3-AA42-64E1-047727E2F2FD}"/>
              </a:ext>
            </a:extLst>
          </p:cNvPr>
          <p:cNvSpPr txBox="1"/>
          <p:nvPr/>
        </p:nvSpPr>
        <p:spPr>
          <a:xfrm>
            <a:off x="1331586" y="1090794"/>
            <a:ext cx="5420469" cy="307777"/>
          </a:xfrm>
          <a:prstGeom prst="rect">
            <a:avLst/>
          </a:prstGeom>
          <a:noFill/>
        </p:spPr>
        <p:txBody>
          <a:bodyPr wrap="square" rtlCol="0">
            <a:spAutoFit/>
          </a:bodyPr>
          <a:lstStyle/>
          <a:p>
            <a:pPr algn="ctr"/>
            <a:r>
              <a:rPr lang="de-DE" sz="1400" b="1" dirty="0" err="1"/>
              <a:t>Persecution</a:t>
            </a:r>
            <a:r>
              <a:rPr lang="de-DE" sz="1400" b="1" dirty="0"/>
              <a:t> </a:t>
            </a:r>
            <a:r>
              <a:rPr lang="de-DE" sz="1400" b="1" dirty="0" err="1"/>
              <a:t>as</a:t>
            </a:r>
            <a:r>
              <a:rPr lang="de-DE" sz="1400" b="1" dirty="0"/>
              <a:t> Crimes </a:t>
            </a:r>
            <a:r>
              <a:rPr lang="de-DE" sz="1400" b="1" dirty="0" err="1"/>
              <a:t>Against</a:t>
            </a:r>
            <a:r>
              <a:rPr lang="de-DE" sz="1400" b="1" dirty="0"/>
              <a:t> </a:t>
            </a:r>
            <a:r>
              <a:rPr lang="de-DE" sz="1400" b="1" dirty="0" err="1"/>
              <a:t>Humanity</a:t>
            </a:r>
            <a:r>
              <a:rPr lang="de-DE" sz="1400" b="1" dirty="0"/>
              <a:t> </a:t>
            </a:r>
          </a:p>
        </p:txBody>
      </p:sp>
    </p:spTree>
    <p:extLst>
      <p:ext uri="{BB962C8B-B14F-4D97-AF65-F5344CB8AC3E}">
        <p14:creationId xmlns:p14="http://schemas.microsoft.com/office/powerpoint/2010/main" val="94309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BAI_THEME_MODEL" val="{&quot;showLogo&quot;:true,&quot;logoScale&quot;:1,&quot;logoPosition&quot;:&quot;left&quot;,&quot;logoOffset&quot;:0,&quot;showMessage&quot;:true,&quot;showPageNum&quot;:true,&quot;logo&quot;:null,&quot;logo_dark&quot;:null,&quot;showFooterByDefault&quot;:null,&quot;footerMessage&quot;:&quot;©2024 Proprietary and Confidential. All Rights Reserved.&quot;,&quot;palette_name&quot;:&quot;colorful&quot;,&quot;defaultSlideColor&quot;:&quot;theme&quot;,&quot;defaultBackgroundColor&quot;:&quot;background_light&quot;,&quot;styleFonts&quot;:1,&quot;styleFontWeight&quot;:&quot;heavy&quot;,&quot;styleElementStyle&quot;:&quot;outlined&quot;,&quot;styleEffect&quot;:&quot;none&quot;,&quot;styleDesign&quot;:1,&quot;styleDecoration&quot;:&quot;bar_left&quot;,&quot;styleHeaderAlignment&quot;:&quot;left&quot;,&quot;styleShape&quot;:&quot;rect&quot;,&quot;styleColor&quot;:&quot;slide&quot;,&quot;styleBackground&quot;:&quot;none&quot;,&quot;styleTitleFont&quot;:&quot;sourcesanspro&quot;,&quot;styleBodyFont&quot;:&quot;sourcesanspro&quot;,&quot;styleWeight&quot;:&quot;medium&quot;,&quot;styleTitleSlide&quot;:&quot;bar_left&quot;,&quot;fontScale&quot;:1,&quot;iconStyle&quot;:&quot;chunky&quot;,&quot;cjkFont&quot;:&quot;jp&quot;,&quot;isRTL&quot;:false,&quot;colors&quot;:{&quot;background_light&quot;:&quot;#ffffff&quot;,&quot;background_dark&quot;:&quot;#000000&quot;,&quot;primary_light&quot;:&quot;#ffffff&quot;,&quot;primary_dark&quot;:&quot;#000000&quot;,&quot;secondary_light&quot;:&quot;#eeece1&quot;,&quot;secondary_dark&quot;:&quot;#1f497d&quot;,&quot;positive&quot;:&quot;#54C351&quot;,&quot;negative&quot;:&quot;#E04C2B&quot;,&quot;hyperlink&quot;:&quot;#11a9e2&quot;,&quot;theme&quot;:&quot;#4f81bd&quot;,&quot;background_accent&quot;:&quot;#eeece1&quot;,&quot;chart1&quot;:&quot;#4f81bd&quot;,&quot;accent1&quot;:&quot;#c0504d&quot;,&quot;chart2&quot;:&quot;#c0504d&quot;,&quot;accent2&quot;:&quot;#9bbb59&quot;,&quot;chart3&quot;:&quot;#9bbb59&quot;,&quot;accent3&quot;:&quot;#8064a2&quot;,&quot;chart4&quot;:&quot;#8064a2&quot;,&quot;accent4&quot;:&quot;#4bacc6&quot;,&quot;chart5&quot;:&quot;#4bacc6&quot;,&quot;accent5&quot;:&quot;#f79646&quot;,&quot;chart6&quot;:&quot;#f79646&quot;},&quot;fontHeaderFontId&quot;:&quot;sourcesanspro&quot;,&quot;fontHeaderWeight&quot;:600,&quot;fontHeaderBoldWeight&quot;:600,&quot;fontHeaderLetterSpacing&quot;:0,&quot;fontHeaderLineHeight&quot;:1.6,&quot;fontHeaderScaling&quot;:100,&quot;fontHeaderTextTransform&quot;:&quot;auto&quot;,&quot;fontTitleFontId&quot;:&quot;sourcesanspro&quot;,&quot;fontTitleWeight&quot;:600,&quot;fontTitleBoldWeight&quot;:600,&quot;fontTitleLetterSpacing&quot;:0,&quot;fontTitleLineHeight&quot;:1.6,&quot;fontTitleScaling&quot;:100,&quot;fontTitleTextTransform&quot;:&quot;auto&quot;,&quot;fontBodyFontId&quot;:&quot;sourcesanspro&quot;,&quot;fontBodyWeight&quot;:400,&quot;fontBodyBoldWeight&quot;:600,&quot;fontBodyLetterSpacing&quot;:0,&quot;fontBodyLineHeight&quot;:1.9,&quot;fontBodyScaling&quot;:100,&quot;fontBodyTextTransform&quot;:&quot;auto&quot;}"/>
  <p:tag name="HTTP://SCHEMA.OFFICEATWORK365.COM/2015/DESIGNSETTINGS_SIZE" val="1"/>
  <p:tag name="HTTP://SCHEMA.OFFICEATWORK365.COM/2015/DESIGNSETTINGS_0" val="b2ZmaWNlYXR3b3JrRG9jdW1lbnRQYXJ0OlUyRnNkR1ZrWDE4L3FjeXVXL3YrWkhIVEhUdWxzaDNHVmhRTVBmVmpjTmM9"/>
</p:tagLst>
</file>

<file path=ppt/theme/theme1.xml><?xml version="1.0" encoding="utf-8"?>
<a:theme xmlns:a="http://schemas.openxmlformats.org/drawingml/2006/main" name="blank">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AE232F3C-4164-A347-8136-C031A09D5ABF}">
  <we:reference id="wa200003964" version="1.0.0.0" store="en-US" storeType="OMEX"/>
  <we:alternateReferences>
    <we:reference id="wa200003964" version="1.0.0.0" store="en-US"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A1AD6344-3AAC-E946-AFC4-C38BF7E36DEA}">
  <we:reference id="wa104380518" version="3.6.0.0" store="de-DE" storeType="OMEX"/>
  <we:alternateReferences>
    <we:reference id="WA104380518" version="3.6.0.0" store="WA104380518"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blank</Template>
  <TotalTime>0</TotalTime>
  <Words>2196</Words>
  <Application>Microsoft Macintosh PowerPoint</Application>
  <PresentationFormat>Bildschirmpräsentation (16:9)</PresentationFormat>
  <Paragraphs>319</Paragraphs>
  <Slides>25</Slides>
  <Notes>24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25</vt:i4>
      </vt:variant>
    </vt:vector>
  </HeadingPairs>
  <TitlesOfParts>
    <vt:vector size="30" baseType="lpstr">
      <vt:lpstr>Arial</vt:lpstr>
      <vt:lpstr>Calibri</vt:lpstr>
      <vt:lpstr>Symbol</vt:lpstr>
      <vt:lpstr>Wingdings</vt:lpstr>
      <vt:lpstr>blank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Stadt Nürnberg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dc:title>
  <dc:creator>MuellerEe</dc:creator>
  <cp:lastModifiedBy>Microsoft Office User</cp:lastModifiedBy>
  <cp:revision>262</cp:revision>
  <cp:lastPrinted>2024-02-06T11:43:07Z</cp:lastPrinted>
  <dcterms:created xsi:type="dcterms:W3CDTF">2018-04-23T12:35:08Z</dcterms:created>
  <dcterms:modified xsi:type="dcterms:W3CDTF">2024-05-10T11:40:56Z</dcterms:modified>
</cp:coreProperties>
</file>